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8" r:id="rId3"/>
    <p:sldId id="257" r:id="rId4"/>
    <p:sldId id="335" r:id="rId5"/>
    <p:sldId id="337" r:id="rId6"/>
    <p:sldId id="260" r:id="rId7"/>
    <p:sldId id="290" r:id="rId8"/>
    <p:sldId id="333" r:id="rId9"/>
    <p:sldId id="334" r:id="rId10"/>
    <p:sldId id="338" r:id="rId11"/>
    <p:sldId id="339" r:id="rId12"/>
    <p:sldId id="344" r:id="rId13"/>
    <p:sldId id="346" r:id="rId14"/>
    <p:sldId id="345" r:id="rId15"/>
    <p:sldId id="340" r:id="rId16"/>
    <p:sldId id="270" r:id="rId17"/>
    <p:sldId id="274" r:id="rId18"/>
    <p:sldId id="275" r:id="rId19"/>
    <p:sldId id="348" r:id="rId20"/>
    <p:sldId id="349" r:id="rId21"/>
    <p:sldId id="278" r:id="rId22"/>
    <p:sldId id="350" r:id="rId23"/>
    <p:sldId id="351" r:id="rId24"/>
    <p:sldId id="291" r:id="rId25"/>
    <p:sldId id="352" r:id="rId26"/>
    <p:sldId id="342" r:id="rId27"/>
    <p:sldId id="359" r:id="rId28"/>
    <p:sldId id="356" r:id="rId29"/>
    <p:sldId id="353" r:id="rId30"/>
    <p:sldId id="354" r:id="rId31"/>
    <p:sldId id="282" r:id="rId32"/>
    <p:sldId id="321" r:id="rId33"/>
    <p:sldId id="364" r:id="rId34"/>
    <p:sldId id="365" r:id="rId35"/>
    <p:sldId id="358" r:id="rId36"/>
    <p:sldId id="300" r:id="rId37"/>
    <p:sldId id="366" r:id="rId38"/>
    <p:sldId id="367" r:id="rId39"/>
    <p:sldId id="368" r:id="rId40"/>
    <p:sldId id="369" r:id="rId41"/>
    <p:sldId id="332" r:id="rId42"/>
    <p:sldId id="373" r:id="rId43"/>
    <p:sldId id="371" r:id="rId44"/>
    <p:sldId id="370" r:id="rId45"/>
    <p:sldId id="405" r:id="rId46"/>
    <p:sldId id="372" r:id="rId47"/>
    <p:sldId id="374" r:id="rId48"/>
    <p:sldId id="375" r:id="rId49"/>
    <p:sldId id="391" r:id="rId50"/>
    <p:sldId id="400" r:id="rId51"/>
    <p:sldId id="398" r:id="rId52"/>
    <p:sldId id="399" r:id="rId53"/>
    <p:sldId id="392" r:id="rId54"/>
    <p:sldId id="403" r:id="rId55"/>
    <p:sldId id="404" r:id="rId56"/>
    <p:sldId id="402" r:id="rId57"/>
    <p:sldId id="393" r:id="rId58"/>
    <p:sldId id="386" r:id="rId59"/>
    <p:sldId id="396" r:id="rId60"/>
    <p:sldId id="387" r:id="rId61"/>
    <p:sldId id="388" r:id="rId62"/>
    <p:sldId id="389" r:id="rId63"/>
    <p:sldId id="394" r:id="rId64"/>
    <p:sldId id="390" r:id="rId65"/>
    <p:sldId id="395" r:id="rId6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52CEBD-0B2B-4781-A440-9E3D46E9CF36}">
          <p14:sldIdLst>
            <p14:sldId id="256"/>
            <p14:sldId id="258"/>
            <p14:sldId id="257"/>
            <p14:sldId id="335"/>
            <p14:sldId id="337"/>
            <p14:sldId id="260"/>
            <p14:sldId id="290"/>
          </p14:sldIdLst>
        </p14:section>
        <p14:section name="[3. 화면설계서]" id="{1A5A404F-23CB-4A18-BFCA-B11039163E20}">
          <p14:sldIdLst/>
        </p14:section>
        <p14:section name="메인페이지" id="{79DCF432-2BBA-484D-B729-E71D8D24D72A}">
          <p14:sldIdLst>
            <p14:sldId id="333"/>
            <p14:sldId id="334"/>
            <p14:sldId id="338"/>
            <p14:sldId id="339"/>
          </p14:sldIdLst>
        </p14:section>
        <p14:section name="검색페이지" id="{81236062-2914-47A1-A04E-3C655AF96D4C}">
          <p14:sldIdLst>
            <p14:sldId id="344"/>
            <p14:sldId id="346"/>
            <p14:sldId id="345"/>
            <p14:sldId id="340"/>
          </p14:sldIdLst>
        </p14:section>
        <p14:section name="다운로드" id="{E5E09C78-489F-4AF5-9BD5-14BE383FAB17}">
          <p14:sldIdLst>
            <p14:sldId id="270"/>
            <p14:sldId id="274"/>
            <p14:sldId id="275"/>
          </p14:sldIdLst>
        </p14:section>
        <p14:section name="커뮤니티" id="{E15EC611-75C0-4288-80A8-3086DCB8DE67}">
          <p14:sldIdLst>
            <p14:sldId id="348"/>
            <p14:sldId id="349"/>
            <p14:sldId id="278"/>
            <p14:sldId id="350"/>
            <p14:sldId id="351"/>
          </p14:sldIdLst>
        </p14:section>
        <p14:section name="하모니카 가이드" id="{6239EE8A-835C-4C12-A5F1-3115CB328649}">
          <p14:sldIdLst>
            <p14:sldId id="291"/>
            <p14:sldId id="352"/>
          </p14:sldIdLst>
        </p14:section>
        <p14:section name="사용자 참여" id="{7C34913B-8678-4651-B9F1-9F61F565920C}">
          <p14:sldIdLst>
            <p14:sldId id="342"/>
          </p14:sldIdLst>
        </p14:section>
        <p14:section name="로그인/회원가입" id="{8E44C542-4569-41B8-BDB3-74780F28617B}">
          <p14:sldIdLst>
            <p14:sldId id="359"/>
            <p14:sldId id="356"/>
            <p14:sldId id="353"/>
            <p14:sldId id="354"/>
            <p14:sldId id="282"/>
          </p14:sldIdLst>
        </p14:section>
        <p14:section name="알림" id="{CD255A51-FA60-474C-A2ED-FA9FE173DAB4}">
          <p14:sldIdLst>
            <p14:sldId id="321"/>
          </p14:sldIdLst>
        </p14:section>
        <p14:section name="계정관리" id="{21C884A6-6A7B-412B-BC86-4531C7EDE47B}">
          <p14:sldIdLst>
            <p14:sldId id="364"/>
            <p14:sldId id="365"/>
            <p14:sldId id="358"/>
            <p14:sldId id="300"/>
          </p14:sldIdLst>
        </p14:section>
        <p14:section name="관리자화면" id="{02970CF2-A925-4469-9C65-B87165E48EA5}">
          <p14:sldIdLst>
            <p14:sldId id="366"/>
            <p14:sldId id="367"/>
          </p14:sldIdLst>
        </p14:section>
        <p14:section name="회원관리" id="{DE06AAA7-A3B1-40FF-9F52-002E769A3091}">
          <p14:sldIdLst>
            <p14:sldId id="368"/>
            <p14:sldId id="369"/>
          </p14:sldIdLst>
        </p14:section>
        <p14:section name="통계관리" id="{EC2E8A73-F54B-4290-8C87-2DBD0704CD0B}">
          <p14:sldIdLst>
            <p14:sldId id="332"/>
            <p14:sldId id="373"/>
            <p14:sldId id="371"/>
          </p14:sldIdLst>
        </p14:section>
        <p14:section name="컨텐츠 관리" id="{CD7C5EF5-16B0-4AAC-B882-285D7CFF3253}">
          <p14:sldIdLst>
            <p14:sldId id="370"/>
            <p14:sldId id="405"/>
            <p14:sldId id="372"/>
            <p14:sldId id="374"/>
            <p14:sldId id="375"/>
            <p14:sldId id="391"/>
            <p14:sldId id="400"/>
            <p14:sldId id="398"/>
            <p14:sldId id="399"/>
          </p14:sldIdLst>
        </p14:section>
        <p14:section name="통합검색(사용자)" id="{3317569C-4F70-45BC-BDF2-790C479BE293}">
          <p14:sldIdLst>
            <p14:sldId id="392"/>
            <p14:sldId id="403"/>
            <p14:sldId id="404"/>
            <p14:sldId id="402"/>
            <p14:sldId id="393"/>
          </p14:sldIdLst>
        </p14:section>
        <p14:section name="통합검색(관리자)" id="{24FB1AD1-C77B-43B3-9556-50DA83425A76}">
          <p14:sldIdLst>
            <p14:sldId id="386"/>
            <p14:sldId id="396"/>
          </p14:sldIdLst>
        </p14:section>
        <p14:section name="카테고리 관리" id="{423A95AE-B4C4-44F7-8B4D-BB511B85C679}">
          <p14:sldIdLst>
            <p14:sldId id="387"/>
            <p14:sldId id="388"/>
          </p14:sldIdLst>
        </p14:section>
        <p14:section name="검색결과 &gt; 상세내용" id="{6E1D948E-9A92-48BF-9512-83FB67587B91}">
          <p14:sldIdLst>
            <p14:sldId id="389"/>
            <p14:sldId id="394"/>
          </p14:sldIdLst>
        </p14:section>
        <p14:section name="상세내용 수정(관리자)" id="{8BBCA1AC-B15B-4023-90C8-10900353366D}">
          <p14:sldIdLst>
            <p14:sldId id="390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6403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597" userDrawn="1">
          <p15:clr>
            <a:srgbClr val="A4A3A4"/>
          </p15:clr>
        </p15:guide>
        <p15:guide id="5" pos="4316" userDrawn="1">
          <p15:clr>
            <a:srgbClr val="A4A3A4"/>
          </p15:clr>
        </p15:guide>
        <p15:guide id="6" pos="5155" userDrawn="1">
          <p15:clr>
            <a:srgbClr val="A4A3A4"/>
          </p15:clr>
        </p15:guide>
        <p15:guide id="7" pos="1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AF3"/>
    <a:srgbClr val="5046C2"/>
    <a:srgbClr val="FCFBFE"/>
    <a:srgbClr val="F5F5F5"/>
    <a:srgbClr val="F2F2F2"/>
    <a:srgbClr val="5D64C9"/>
    <a:srgbClr val="EEEFF2"/>
    <a:srgbClr val="F3F4F6"/>
    <a:srgbClr val="80C8FC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000" autoAdjust="0"/>
  </p:normalViewPr>
  <p:slideViewPr>
    <p:cSldViewPr snapToGrid="0" showGuides="1">
      <p:cViewPr>
        <p:scale>
          <a:sx n="100" d="100"/>
          <a:sy n="100" d="100"/>
        </p:scale>
        <p:origin x="216" y="390"/>
      </p:cViewPr>
      <p:guideLst>
        <p:guide orient="horz" pos="4065"/>
        <p:guide pos="6403"/>
        <p:guide pos="393"/>
        <p:guide pos="597"/>
        <p:guide pos="4316"/>
        <p:guide pos="5155"/>
        <p:guide pos="1912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E00AD-6CEB-490B-BB2B-3BD57730569B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99B6A-59BE-485B-835D-3E5118CA63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643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gnu.org/licenses/fdl-1.3.htmlGNU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20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72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7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74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5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615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037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816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67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20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7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17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43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base"/>
            <a:r>
              <a:rPr lang="ko-KR" altLang="en-US" b="0" i="0" dirty="0">
                <a:solidFill>
                  <a:srgbClr val="333333"/>
                </a:solidFill>
                <a:effectLst/>
                <a:latin typeface="inherit"/>
              </a:rPr>
              <a:t>이 요약문은 이용 약관을 이해하기 쉽게 요약한 것입니다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면책 조항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요약은 이용 약관의 일부가 아니며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법률 문서도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전체 약관을 이해하기 위해서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간단한 참고 사항일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요약은 이용 약관의 법률 용어를 사용자에게 쉽게 알려 주는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hamonikr.org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사이트의 목적 중 일부는 다음과 같습니다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한국어를 사용하는 사용자가 좋은 오픈소스 소프트웨어를 찾고 한국어 번역에 참여하고 발전시켜서 자유 라이선스에 따라서 이를 공개하도록 허용하고 권장하는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이렇게 오픈소스 소프트웨어를 효율적으로 한국어 접근성을 높여 보급하는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다음을 자유롭게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번역과 번역물이 결합된 실행 프로그램을 사용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번역물과 프로그램을 자유 공개 라이선스 및 오픈소스 프로젝트 별 라이선스에 따라 공유하고 재사용할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웹사이트나 프로젝트에 기여하고 그것을 사용할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다음의 조건을 지켜주세요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책임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자신이 한 번역에 대해 책임을 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웹사이트는 그 콘텐츠를 호스팅만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예절을 존중하며 다른 사용자를 괴롭히지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합법적 행위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저작권법이나 그 밖의 법을 위반하지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무해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웹사이트의 기술 기반 시설을 손상하지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약관과 정책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웹사이트를 방문하거나 공동체에 참여할 때 아래의 이용 약관과 적용 가능한 공동체 정책을 준수합니다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다음 내용을 이해하시기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자신의 기여를 자유롭게 사용하게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웹사이트나 프로젝트에서 한 기여와 편집을 일반적으로 자유 공개 라이선스에 따라 사용하도록 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완벽한 번역이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 프로젝트의 한국어 번역은 한국어 사용자의 편이성을 증진하기 위함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완벽한 번역이 아닐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웹사이트의 이용약관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오픈소스를 일반 대중이 사용하기 어려운 이유 중에 한국어 지원이 부족했던 부분을 개선하고자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하모니카에 오신 것을 환영합니다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!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웹사이트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Beta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사이트 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웹사이트의 목적은 한국어를 사용하는 사용자가 좋은 오픈소스 소프트웨어를 찾고 한국어 번역에 참여하고 발전시켜서 자유 라이선스에 따라서 이를 공개하도록 허용하고 권장하는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이렇게 오픈소스 소프트웨어를 효율적으로 한국어 접근성을 높여 보급하는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활기찬 커뮤니티를 지원하고자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인베슘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에서는 오픈소스 프로젝트의 한국어 번역을 위한 서비스와 그 번역본이 포함된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설치본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개발을 위한 필수 기반 시설과 조직의 틀을 제공하고 이 목적에 기여하는 그 밖의 노력을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인터넷을 통해 오픈소스 프로그램을 한국어 사용자에게 쉽게 제공할 수 있는데 힘씁니다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사용자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이하 “사용자”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를 오픈소스 프로젝트의 사용자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저작자 또는 기여자로서 환영하며 오픈소스 프로젝트 공동체에 참여하기를 권장합니다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참여하기에 앞서 다음의 이용 약관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을 읽고 이에 동의하기를 요청합니다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개요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약관은 하모니카 서비스 사용자와 회사의 관계 및 양자 모두에 영향을 끼치는 권리와 책임을 설명합니다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오픈소스 소프트웨어를 호스팅하고 있으며 이는 사용자가 기여해서 가능하게 된 것임을 알아 주셨으면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일반적으로 번역을 감시하거나 삭제하지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드물게 이 이용 약관과 같은 정책이나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DMCA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고지를 준수하는 경우에는 예외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번역에 대한 편집권은 번역을 생성하고 관리하는 사용자에게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이 번역물을 호스팅할 뿐입니다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다양한 웹사이트나 프로젝트를 끊임없이 구축하여 이용하는 사용자의 네트워크인 공동체는 웹사이트의 목적을 달성하는 주요한 수단입니다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공동체는 웹사이트에 기여하며 웹사이트의 관리를 도와 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공동체는 특정한 프로젝트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언어판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 프로젝트의 다양한 언어판이나 하모니카 공용 다중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언어판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맞는 정책을 만들어 집행하는 중대한 역할을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기여자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편집자 또는 저작자로 참여하는 것을 환영하지만 독립적 프로젝트 각각을 규율하는 정책을 준수해야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각각 다른 목표와 작업 방식이 있는 프로젝트도 호스팅하고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각 프로젝트 언어판에는 오픈소스를 생성하여 관리하기 위해 함께 활동하는 기여자 또는 저작자 모임이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이러한 모임에 합류해 프로젝트를 발전시키는 것을 환영합니다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오픈소스를 일반 대중이 자유롭게 이용하는 데에 전념하기 때문에 사용자가 기여하는 모든 오픈소스는 자유 라이선스나 퍼블릭 도메인에 따라 이용될 수 있도록 일반적으로 요구하는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하모니카 웹사이트에 대한 기여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 및 재사용에 대해 대한민국 법률과 그 밖의 관련 법률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거주하거나 콘텐츠를 열람 또는 편집하는 곳의 법을 포함할 수도 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따라 법적 책임이 있음을 꼭 알고 계십시오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이는 콘텐츠를 게시할 때 주의해야 함을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책임 문제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사용자가 무엇을 게시할 수 없는지에 관한 몇 가지 규칙이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 대부분은 사용자를 보호하기 위한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 호스팅하고 있는 오픈소스 콘텐츠는 일반적인 정보 목적만을 위한 것으로 사용자가 특정한 문제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정보통신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의료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금융 문제 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대한 전문가의 조언을 원한다면 면허나 자격이 있는 전문가의 도움을 요청해야 함을 명심하십시오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또한 다른 중요한 알림 및 면책 조항이 있으니 이용 약관 전부를 꼭 읽으십시오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기타 단체 이를테면 오픈소스 프로젝트 운영 주체와 협력 단체는 하모니카의 목적에 기여할지라도 법적으로 독립적이며 회사와 분리되어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웹사이트와 그 콘텐츠의 운영에 대해 아무런 책임이 없음을 분명하게 밝힙니다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서비스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자유로운 오픈소스의 성장과 발전 한국어 사용자에게 보급을 장려하고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프로젝트 콘텐츠를 호스팅하는 것에 최선을 다하고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임무는 함께 편집한 프로젝트의 자료를 호스팅하는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하지만 회사는 오픈소스를 호스팅만 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오픈소스를 편집하거나 기부하여 하모니카 프로젝트를 만들 수 있도록 기반 시설과 조직의 틀을 유지합니다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제한적 임무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사용자와 프로젝트 그리고 다른 사용자와의 관계를 생각할 때 다음 두 가지를 알아야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오픈소스의 편집에 관여하지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프로젝트는 공동으로 제작되는 프로젝트이며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오픈소스는 사용자들이 기여한 것으로 회사는 오픈소스의 편집에 관여하지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이는 회사가 프로젝트 웹사이트에 있는 내용을 주시하거나 편집하지 않으며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오픈소스에 대해 어떤 책임도 지지 않음을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마찬가지로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제공하는 서비스에서 표현되는 어떠한 의견이라도 지지하는 것이 아니며 어떠한 공동체 오픈소스에 대해서도 진실성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정확성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신뢰성을 표현하거나 보증하지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대신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사용자가 편집하고 번역하여 기부한 내용에 단순하게 접근할 수 있게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자신의 행동에 책임을 져야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하모니카 프로젝트에 대한 번역과 기여에 법적으로 책임이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따라서 자신을 보호하려면 주의하여 준거법에서 민사상이나 형사상 책임을 질 수 있는 콘텐츠를 기부하지 말아야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준거법은 적어도 대한민국의 법률을 포함한다는 점을 분명히 밝힙니다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그런 행위에 동의하지 않지만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사용자와 기여자에게 당국이 자신이 거주하거나 오픈소스를 읽거나 편집하는 곳의 법을 포함해 다른 나라의 법을 적용할 수 있다는 것을 경고합니다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회사는 어떠한 보호나 보증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면책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보상을 일반적으로 제공할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2.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개인정보 정책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개인정보 보호 정책을 확인해 주시기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그러면 자신의 정보가 어떻게 수집되고 이용되는지 알게 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서비스는 여러 사람들이 이용할 수 있기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 수집한 개인 정보가 대한민국이나 회사 설비가 갖춰진 다른 나라에 저장되거나 처리될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서비스를 이용함으로써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자신의 국가 밖으로 정보가 전송되는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수집되는 개인정보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웹사이트에 가입시 필수 입력정보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이메일 주소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암호화된 비밀번호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아이디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닉네임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별명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비밀번호 찾기 질문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답변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과 선택 입력정보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가입자 홈페이지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블로그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생일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메일링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가입여부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쪽지 허용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를 수집할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삭제되는 개인정보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탈퇴를 하게 되면 수집된 개인정보는 복구되지 않는 방법으로 영구히 개인정보 삭제를 정책으로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콘텐츠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잘못된 오픈소스 정보를 찾을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조직하고 생산한 광범위한 오픈소스 정보를 제공하기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오류가 있거나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오도하거나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오기되거나 다른 면에서 불쾌할 수 있는 오픈소스 및 정보를 찾을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회사의 서비스를 이용할 때 자신의 상식과 올바른 판단에 따르십시오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제공하는 콘텐츠는 일반적인 오픈소스 한국어 번역을 위한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서비스는 오픈소스 관련 주제를 다룬 정보를 호스팅하고 있습니다만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어디까지나 일반적인 정보를 찾는 목적으로만 제공됩니다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이것을 전문적인 지원으로 받아들여서는 안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웹 사이트에 있는 정보나 의견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조언을 바탕으로 어떤 행동을 하기 보다는 해당 분야가 전문적인 지원이 필요한 경우 관련 자격이 있는 전문가에게 따로 문의하십시오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4.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특정한 행위 금지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서비스로 협력하여 번역을 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편집하고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오픈소스를 만들어 가는 것은 사용자들의 활기찬 공동체 덕분에 존재할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이 공동체에 사용자가 참여하는 것을 기쁘게 생각합니다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공동체에서 다른 사용자와 상호작용 하면서 예의를 갖추고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좋은 뜻으로 행동하며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프로젝트의 목적을 이루는 데 기여해 줄 것을 당부 드립니다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어떤 행위는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그것이 합법이든 불법이든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다른 사용자에게 해롭고 회사의 규칙을 어길 수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 어떤 행위는 자신에게 법적 책임을 지울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따라서 자신과 다른 사용자를 보호하기 위해 하모니카 웹사이트에서 특정한 행위를 해서는 안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행위는 다음 내용을 포함합니다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다른 사람을 괴롭히고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인신공격하는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사람을 괴롭히거나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협박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스토킹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광고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오픈소스를 훼손을 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사람에게 행운의 편지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정크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메일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스팸 등을 발신하는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사람의 사생활을 침해하는 행위대한민국의 법이나 다른 적용될 수 있는 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자신이 살고 있거나 오픈소스를 읽고 편집하는 곳의 법을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보호하는 사생활을 침해하는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행위인신공격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악용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사생활 침해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회사가 명시적으로 허용하지 않은 광고 및 상업적 목적을 위해 개인정보를 수집하는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행위불법적인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목적으로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세 미만인 사람의 개인정보를 수집하는 행위 또는 미성년자의 건강과 안녕에 관련한 법을 위반하는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행위허위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사실 공표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사기고의 또는 악의적으로 다른 사람의 명예를 훼손하거나 비방하는 글을 올리는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사람을 속일 목적으로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잘못되거나 부정확한 내용을 올리는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사람을 사칭하려는 행위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어떠한 개인이나 법인과 자신의 관계를 거짓으로 표현하는 행위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속일 목적으로 다른 사용자의 계정 이름을 쓰는 행위사기 행위권리 침해저작권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상표권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특허권이나 관련법에서 보호하는 지식재산권을 침해하는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행위다른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불법적인 목적으로 하모니카 서비스를 악용하는 행위아동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청소년 음란물에 관련하여 적용할 수 있는 법을 위반하는 오픈소스나 아동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청소년 음란물을 올리는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행위관련된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법에서 불법인 음란물을 올리거나 거래하는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행위관련된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법을 위반하는 방식으로 서비스를 사용하는 행위시설 장애 유발 및 불법 사용회사나 사용자 시스템 또는 회사의 기술 기반 시설에 해를 줄 수 있는 바이러스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멀웨어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트로이목마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악성 코드나 기타 장치를 포함하는 콘텐츠를 올리거나 배포하는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행위하모니카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웹사이트에서 허용하지 않은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서비스를 악용하거나 방해하는 자동화된 사용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행위하모니카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웹사이트나 그 웹 사이트에 연결된 서버나 네트워크에 과도한 부하를 주어 서비스 운영을 방해하는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행위하모니카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웹사이트를 그 명시적인 목적에 맞게 이용할 진지한 의도가 없는 것으로 여겨지는 트래픽이나 통신을 유발하여 서비스 운영을 방해하는 행위회사의 컴퓨터 시스템에 허가 없이 악의적으로 접근하거나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시스템을 변경하거나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비공개 영역에 있는 어떠한 것이든지 사용하는 행위다음의 모든 조건을 만족하는 경우를 제외하고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기술 시스템이나 네트워크의 취약점을 조사하거나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스캐닝하거나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시험해보는 행위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행위가 회사의 기술 시스템이나 네트워크를 부당하게 사용하거나 방해하지 않는 경우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 행위가 개인적 이득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자신의 작업에 대한 사례는 제외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을 위한 경우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시스템의 취약점을 하모니카 개발자에게 보고하거나 스스로 고친 경우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행위를 악의로 또는 해를 끼치려고 하지 않은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위 조항에 대해 강제 집행 재량권을 행사할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5.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비밀번호 보안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위 조항에 대해 강제 집행 재량권을 행사할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6.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상표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하모니카 웹사이트에 있는 콘텐츠를 자유롭게 재이용할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회사에서는 회사 상표권을 보호하여 사칭하는 자에게서 사용자를 보호할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이런 이유로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회사에서는 사용자가 회사 상표권을 존중해주기를 요청합니다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모든 회사의 상표권은 회사에 귀속되며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서비스 마크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로고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도메인 이름의 사용은 이용 약관과 상표권 정책에 부합해야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7.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자유로운 번역과 자유로운 문화라는 공유지를 확대하기 위해 하모니카 프로젝트에 기여하는 모든 사용자는 저작물을 이용할 때 저작자를 적절하게 표시하고 어떠한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차적 저작물에 대해서도 재사용과 재배포를 할 자유를 똑같이 부여하여 하는 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일반인에게 자신이 기여한 부분을 자유롭게 재사용하고 재배포할 수 있도록 광범위하게 이용 허락을 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되도록 많은 사람들에게 자유로운 정보를 제공한다는 회사의 목적에 따라서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필요하면 기여하는 모든 콘텐츠는 그것을 얻고자 하는 사람들이 자유롭게 사용할 수 있게 라이선스가 부여되기를 요구합니다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다음 라이선스 조건에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저작권을 갖는 콘텐츠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저작권을 갖는 글을 올릴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다음 조건에 따라 이용허락을 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 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크리에이티브 </a:t>
            </a:r>
            <a:r>
              <a:rPr lang="ko-KR" altLang="en-US" b="0" i="0" u="none" strike="noStrike" dirty="0" err="1">
                <a:solidFill>
                  <a:srgbClr val="555555"/>
                </a:solidFill>
                <a:effectLst/>
                <a:latin typeface="inherit"/>
                <a:hlinkClick r:id="rId3"/>
              </a:rPr>
              <a:t>커먼즈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 저작자표시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-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동일조건변경허락 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inherit"/>
                <a:hlinkClick r:id="rId3"/>
              </a:rPr>
              <a:t>3.0 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(“CC BY-SA”),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그리고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 </a:t>
            </a:r>
            <a:r>
              <a:rPr lang="ko-KR" altLang="en-US" b="0" i="0" u="none" strike="noStrike" dirty="0">
                <a:solidFill>
                  <a:srgbClr val="555555"/>
                </a:solidFill>
                <a:effectLst/>
                <a:latin typeface="inherit"/>
                <a:hlinkClick r:id="rId4"/>
              </a:rPr>
              <a:t>자유 문서 사용 허가서 </a:t>
            </a:r>
            <a:r>
              <a:rPr lang="en-US" altLang="ko-KR" b="0" i="0" u="none" strike="noStrike" dirty="0">
                <a:solidFill>
                  <a:srgbClr val="555555"/>
                </a:solidFill>
                <a:effectLst/>
                <a:latin typeface="inherit"/>
                <a:hlinkClick r:id="rId4"/>
              </a:rPr>
              <a:t>(“GFDL”)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재사용자는 둘 중 하나의 라이선스나 둘 모두를 따를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예외는 특정 프로젝트 판이나 기능이 다른 라이선스를 요구하는 경우입니다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경우에 사용자는 그에 해당하는 특정한 라이선스에 따라 이용 허락하는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라이선스는 라이선스 조항을 준수하며 사용자의 기여를 상업적 목적으로 사용할 수 있도록 허용함을 명심하시기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저작자표시는 이 라이선스에서 중요합니다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하모니카는 저작자로 인정 받아야 하는 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자신과 같은 저작자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에게 저작자 표시를 해 주는 것이라 생각합니다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오픈소스에 기여하면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다음 방식에 따라 저작자로 표시되는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자신이 기여한 행위의 결과물을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각각의 오픈소스는 모든 저작자와 편집자를 나열한 문서 역사가 있기 때문입니다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자유롭게 접근 가능하고 라이선스를 준수하며 하모니카 프로젝트에서의 저작자 표시와 동일하게 저작자를 표시하는 다른 안정적인 온라인 복제 문서를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모든 저작자의 목록을 공개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매우 사소하거나 무관한 기여를 한 편집자는 제외될 수 있음을 알아 두십시오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 가져오기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다른 곳에서 찾았거나 다른 사람과 함께 작성한 오픈소스를 가져올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하지만 그럴 때는 사용자는 그 오픈소스가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3.0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혹은 위에서 언급한 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개별 프로젝트에서 예외적으로 요구하는 경우 다른 라이선스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 호환되는 라이선스에 따른다는 것을 보장해야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GPL/GFDL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로만 이용 가능한 콘텐츠는 가져올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저작자표시를 요구하는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라이선스로 된 오픈소스를 가져올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합리적으로 저작자를 표시해야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저작자표시를 주로 문서 에 표시 할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문서에 기록되는 편집 요약에 저작자를 표시하는 것으로 충분합니다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저작자표시 조건은 특정 상황에서는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 종류에 상관없이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지나치게 침해적이어서 하모니카 웹사이트에서 그런 이유로 가져온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오픈소스플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쓸 수 없다고 결정하는 경우가 있을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글이 아닌 미디어 자료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프로젝트에 있는 글이 아닌 미디어 자료들은 무제한적인 재사용과 재배포를 허용하는 일반적 목적을 충족하는 다양한 라이선스에 따라 이용할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글이 아닌 미디어 자료를 기부할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회사의 라이선스 정책에 설명된 것과 같이 라이선스 조건을 충족해야 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자신이 기여하는 특정 프로젝트에서 요구하는 조건 역시 충족해야만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프로젝트에 오픈소스가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아닌자료를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기부하는 것에 대한 자세한 정보는 일반적 공중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라이선스을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참고하시기 바랍니다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 철회 금지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사용자의 라이선스 조항에 의한 경우 외에는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하모니카 서비스를 더 이상 이용하지 않는다고 해도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일방적으로 라이선스를 철회하거나 하모니카에 기여한 오픈소스 혹은 글 또는 미디어 자료에 대해 이용 약관에서 부여한 라이선스의 무효화를 주장하지 않는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퍼블릭 도메인 콘텐츠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퍼블릭 도메인인 오픈소스를 환영합니다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!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하지만 사용자는 퍼블릭 도메인 오픈소스의 상태를 특정 프로젝트에서 요구하는 어떤 국가의 법에서 뿐만 아니라 대한민국 법에서도 확인하는 것이 중요합니다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퍼블릭 도메인에 있는 오픈소스를 기부할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그것이 퍼블릭 도메인 상태에 있음을 보증하고 적절하게 이를 표시하는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b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오픈소스를 재사용하는 것은 얼마든지 환영입니다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다만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공정 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이나 저작권법에서 규정한 비슷한 조항에 따라 기부된 콘텐츠는 예외입니다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저작물의 모든 재사용은 그에 대한 라이선스 조항을 준수해야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하모니카 프로젝트에서 기여한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결과물를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재사용하거나 재배포할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저작자를 아래의 방식 중 하나로 표시하는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재사용하는 문서를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각각의 문서는 모든 저작자와 편집자를 나열한 문서가 있기 때문입니다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자유롭게 접근 가능하고 라이선스를 준수하며 하모니카 프로젝트에서의 저작자 표시와 동일하게 저작자를 표시하는 다른 안정적인 온라인 복제 문서를 가리키는 하이퍼링크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가능한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표시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모든 저작자의 목록을 공개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매우 사소하거나 무관한 기여를 한 편집자는 제외될 수 있음을 알아 두십시오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오픈소스를 다른 곳에서 가져온 것이라면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 가져오기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에서 설명했듯이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오픈소스의 라이선스가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호환 라이선스로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이용허락될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경우 사용자는 호환되는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라이선스를 따르는 데에 동의하며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재라이선스할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선택권은 저작권자인 경우 본인에게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재사용하거나 재배포하고자 하는 콘텐츠에 적용되는 라이선스를 정하려면 문서 하단과 포함문서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토론 문서를 검토해야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또한 다른 곳에서 하모니카 프로젝트로 가져온 오픈소스의 경우는 추가적인 저작자표시 조건을 가진 라이선스 하에 있을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추가적인 저작자표시 조건에 대해 명확히 표시하는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프로젝트에 따라 그런 조건은 문서의 일부나 전부가 다른 곳에서 가져온 것임을 알리는 배너나 다른 표기로 나타날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그런 표기가 보일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자료를 재사용하려는 사용자는 이를 존중해야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어떠한 오픈소스 및 글이 아닌 미디어 자료에 대해서도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저작물의 라이선스 규정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저작물을 클릭해서 파일 설명 문서에서 라이선스 문단을 확인하거나 저작물의 관련 출처 문서를 살펴보면 알 수 있음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을 준수하는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회사에서 호스팅하는 어떤 콘텐츠를 재사용할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저작물의 라이선스와 관련된 저작자표시 규정을 준수하는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재사용하는 저작물에 대한 수정 및 추가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프로젝트 웹 사이트에서 인용한 글을 수정하거나 추가할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수정되거나 추가된 콘텐츠를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CC BY-SA 3.0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또는 위에서 설명한 바와 같이 특정 프로젝트에서 특별히 요구하는 다른 라이선스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에 따라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이용허락하는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사용자가 프로젝트 웹 사이트에서 찾은 글이 아닌 미디어 자료를 수정하는 경우에는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수정되거나 추가된 콘텐츠를 원저작물의 라이선스를 준용하여 이용허락을 하는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오픈소스 자료 모두에 대해 원저작물이 수정되었다는 점을 분명히 밝히는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가져온 오픈소스를 편집하였음을 문서 역사에 표시하는 것으로 충분합니다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재배포하는 복제본이나 수정본에 대해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사용자는 저작물에 어떤 라이선스가 부여되었는지를 라이선스 사본이나 라이선스 전문을 가리키는 하이퍼링크나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URL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과 함께 설명하는 라이선스 고지를 포함하는 데에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8.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저작권법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특허법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디자인보호법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상표법 등 준수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하모니카를 통해 제공하는 콘텐츠는 사용자들이 법적 책임을 질 우려 없이 이용할 수 있고 다른 사람의 지식재산권을 침해하지 않는다는 점이 보장 되도록 하고자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 그리고 다른 창작자와 저작권자에 권한을 지키기 위해 회사의 정책은 저작권법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특허법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디자인보호법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상표법 등 현행법상 해당 규정에 의해 제재되는 경우에 이를 따르고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필요한 경우 저작권 침해를 반복하는 대상 시스템과 네트워크의 사용자와 계정 소유자를 말소할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자신이 콘텐츠의 소유자이며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자신의 허락 없이 하모니카 웹사이트에서 부당하게 서비스 되고 있을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해당 오픈소스를 삭제할 것을 요구할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9.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자 웹 사이트와 자료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 웹 사이트나 자료를 이용하는 경우에 사용자가 모든 책임을 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프로젝트에서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 웹 사이트나 자료를 가리키는 링크를 포함하고 있다 해도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그것의 이용 가능성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정확성 또는 관련 콘텐츠나 재화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서비스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어떠한 바이러스나 기타 장애 기능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대해 보증하거나 책임을 지지 않으며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그러한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 콘텐츠를 감시할 어떠한 의무도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10.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웹 사이트 관리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하모니카 내에서 사용되는 오픈소스 프로젝트별로 적용되는 정책을 만들고 집행하는 데 중대한 역할을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정책과 그 집행에 있어 공동체의 결정에 간섭하지 않는 편입니다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특수한 경우에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문제가 있는 사용자가 프로젝트를 방해하거나 위험한 행동을 하기 때문에 이에 대처할 필요가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또는 하모니카 프로젝트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내에서에서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회사에게 이 문제의 처리를 요청할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 경우에는 회사는 다음과 같은 권리가 있지만 의무인 것은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(a)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이용 약관이나 프로젝트 정책 또는 관련 법령을 위반했는지 판단하거나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(b)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관련 법령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법적 절차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합당한 정부 기관의 요청에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따르기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위해 사용자의 서비스 이용에 대해 조사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보안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기술적 문제를 감지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예방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처리 또는 사용자의 지원 요청에 응답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이용 약관을 위반한 사용자의 기여를 거부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사용 불가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제한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반복적인 저작권 침해를 포함하여 이 이용 약관을 위반하는 행위에 대해 기여나 편집을 할 수 없도록 사용자를 추방하거나 사용자 계정이나 접근을 차단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 이용 약관을 위반하는 사용자에 대해 법적 대응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사법 당국에 신고하는 것을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프로젝트 웹 사이트가 제 기능하도록 관리 및 회사와 사용자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이용 허가자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협력자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일반 대중의 권리와 재산권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안전을 보호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사용자와 프로젝트에 이롭게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조항에 의해 어떤 개인의 계정이나 접속이 차단된 극단적인 경우에 회사가 명시적으로 허용하지 않는다면 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개인은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동일한 프로젝트에 다른 계정을 만들거나 접속 요청을 못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약관이나 공동체 정책을 위반하는 행위가 아닌 단지 선의의 비판으로 회사 자체는 하모니카 웹사이트이 사용이나 기여를 못 하도록 사용자를 추방하거나 사용자 계정이나 접속을 차단하지 않을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웹사이트와 구성원도 특정 오픈소스 프로젝트에 적용되는 공동체나 회사 정책에서 허용한다면 정책을 위반하는 사용자에 대해 경고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조사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차단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추방하는 조치를 취할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특정 프로젝트의 공동체에서 만든 분쟁 조정 기구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예로 중재위원회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의 최종 결정에 따르는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결정에는 특정 프로젝트의 정책에 규정된 제재 조치를 동반할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여러 프로젝트에서 계정이나 접근이 차단된 특히 문제 있는 사용자는 전역 추방 정책에 따라 모든 프로젝트에서 추방 대상이 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이사회 결의안이나 이 이용 약관과는 대조적으로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하나 또는 다수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예로 전역 추방 정책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의 프로젝트를 규율하는 공동체에서 수립한 정책은 해당 공동체에서 자체 절차를 거쳐 수정될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조항에 의한 계정이나 접근 차단 또는 사용자 추방은 이 이용 약관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절에 따라야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11.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이사회 결의안과 프로젝트 정책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이사회는 때때로 이사회의 결의안을 발표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정책 가운데 일부는 특정 하모니카 내 프로젝트나 언어판을 구속하며 그럴 때에는 그 정책을 준수하여야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12.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효력의 종료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프로젝트에 계속 기여해주기를 바랍니다만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언제든지 회사의 하모니카 서비스를 이용하지 않을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바라건대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가능성이 낮은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상황에서 회사나 하모니카 공동체 또는 그 구성원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절에서 설명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회사 서비스 일부 또는 전부를 종료하거나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약관의 효력을 종료하거나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 계정이나 접근을 차단하거나 사용자를 추방해야 할 경우가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사용자의 계정이나 접근이 차단되거나 어떤 이유로 정지되었다면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공개적으로 한 기여는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관련 정책에 따라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계속 공개되며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회사에서 해당 사용자에게 별도로 통보하지 않는 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프로젝트에 있는 공개적으로 이용 가능한 콘텐츠를 오직 읽기 위해서만 하모니카 웹서비스의 공개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영역를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계속 볼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하지만 그런 상황에서는 사용자의 계정이나 설정에 접근하지 못할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통보 여부나 이유를 불문하고 언제든지 서비스를 정지하거나 종료할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용자의 이용과 참여가 금지되거나 차단 또는 중지된 후에도 관련 조항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(1, 3, 4, 6, 7, 9~15, 17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절을 포함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따라 이 이용 약관은 유효합니다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13.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분쟁과 관할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사용자와 심각한 분쟁이 없기를 바라지만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분쟁이 있을 경우에는 사용자는 프로젝트나 회사에서 제공하는 분쟁 해결 절차나 방식을 따라 해결책을 강구하기를 당부합니다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회사을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상대로 소송을 제기하려면 서울중앙지방법원에 소송을 배타적으로 제기하여 해결하는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또한 사용자는 대한민국의 법과 적용 가능한 한도 내에서 이 이용 약관 및 회사와 사용자 사이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국제사법 원칙 제외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에 발생하는 법적 주장에 적용되는 데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회사나 이 이용 약관에 관련한 법적 소송이나 절차에서 서울중앙지방법원의 대인 관할을 따르는 데 동의하며 관할법원이 그곳이라는 데에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분쟁이 발생한 후 신속하게 처리하기 위해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충돌하는 법령에 관계없이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 서비스 사용이나 이 이용 약관에 관련하여 사용자가 제기할 수 있는 어떤 주장이나 소송 사유라도 적용 가능한 소멸시효 이내에 또는 더 빠르다면 그 주장이나 소송 사유를 설명하는 관련 사실이 상당히 주의한다면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그렇지 않을 경우 영원히 드러나지 않을 것임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밝혀질 수도 있은 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년 이내에 제기되어야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14.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면책 조항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하모니카는 광범위한 사람들에게 한국어 오픈소스를 공급하는데 최선을 다하고자 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하모니카 서비스를 이용할 때는 사용자가 책임을 집니다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서비스를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있는 그대로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및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이용할 수 있는 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"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제공하며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법령 위반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특정한 목적에 맞는 적합성 여부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상품성에 대한 묵시적인 보증을 포함한 어떠한 형태의 명시적 또는 묵시적 보증에 관해 분명히 부인합니다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서비스가 사용자의 필요를 충족하거나 안전하거나 비밀을 보장하거나 중단이 없거나 시의적절하거나 정확하거나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무결하다거나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사용자 정보가 안전하다고 회사는 보증하지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자의 오픈소스 콘텐츠와 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행동에 대해 책임지지 않으며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어떠한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자에 대한 어떠한 주장과 관련하거나 발생하는 어떠한 청구와 손해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확인 여부와 무관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배상에 대해 회사와 임직원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대리인에게 책임을 묻지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회사나 하모니카 서비스에서 사용자가 취득한 구두나 서면의 조언이나 정보는 이 이용 약관에서 명시하지 않은 어떠한 보증도 발생하지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하모니카 서비스를 이용하면서 다운로드한 어떠한 자료라도 자신의 재량으로 위험을 감수하며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그런 자료를 다운로드해서 발생하는 사용자의 컴퓨터 시스템 손상이나 데이터 손실은 사용자가 모두 책임질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회사가 하모니카 서비스에 의해 유지되는 콘텐츠나 통신을 삭제하거나 저장하거나 전송하지 못한 것에 대한 책임이 없다는 점에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회사의 재량에 따라 언제든지 통보 여부와 무관하게 이용과 저장에 한도를 설정할 권리가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일부 국가나 관할 구역에서는 이 절의 면책 조항을 허용하지 않으므로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법에 따라 일부 또는 전부가 적용되지 않을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15.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책임 제한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·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간접적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부수적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특별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결과적 또는 징벌적 손해에 대해 사용자나 어떤 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자에게 수익의 손실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신용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또는 다른 무형의 손실을 포함하여 그런 손해의 가능성을 회사에 고지하더라도 책임지지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준거법에서 책임이나 부수적 또는 결과적 손해의 제한이나 배제를 허용하지 않을 경우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위의 제한이나 배제는 적용되지 않을 수 있지만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회사의 책임은 준거법에서 허용하는 최대한으로 제한될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16.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이용 약관 개정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프로젝트를 성장시키고 유지하고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약관이 사용자를 제대로 도우려면 공정한 개정 절차를 밟아야 한다고 회사는 생각합니다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이는 공정한 계약을 위해서도 중요합니다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따라서 회사는 이 이용 약관과 미래의 중요한 개정본을 하모니카 사이트에 최소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 동안 사전 게시 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제시된 개정안이 중대한 것이라면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법적 또는 행정적인 이유로 인한 변경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잘못된 내용 정정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 의견을 반영한 변경에 대해 회사는 최소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일간 알릴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약관을 가끔 변경할 필요가 있기 때문에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회사는은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그런 변경에 대해서 알리고 하모니카 웹사이트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공지알림에서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의견을 제시할 기회를 제공할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다만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이 이용 약관의 최신판을 주기적으로 검토하기를 요청합니다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새 이용 약관이 홍보 및 의견 수렴 기간이 지나고 공식적으로 시행된 이후에 사용자가 회사 서비스를 계속 이용하는 것은 새 이용 약관을 개인적으로 수락함을 의미합니다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회사와 다른 사용자를 보호하기 위해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회사의 이용 약관에 동의하지 않는다면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우리의 서비스를 이용할 수 없습니다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17.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기타 조항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약관은 사용자와 회사 사이에 고용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대리인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제휴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합작 사업 관계를 성립시키지 않습니다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사용자가 회사와 별도로 합의서에 서명하지 않았다면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약관이 사용자와 회사의 모든 합의 사항이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약관과 사용자와 회사 간에 서명된 합의서에 충돌되는 사항이 있다면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서명된 합의서가 우선합니다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회사가 이용 약관 개정을 포함한 알림을 이메일이나 일반 우편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프로젝트 웹 사이트 게시글로 제공할 수 있다는 점에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어떤 경우에 이 이용 약관의 조항을 적용하거나 집행하지 않더라도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이는 해당 조항을 포기하는 것이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사용자는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나눔 고딕"/>
              </a:rPr>
              <a:t>회사과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 서면으로 합의한 바가 없다면 사용자는 회사나 공동체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하모니카 프로젝트에 제공한 어떠한 활동이나 기여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또는 아이디어에 대한 보상을 바라지 않는다는 점을 이해합니다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약관에 충돌하는 어떠한 조항이 있더라도 회사와 사용자는 프로젝트에서 사용하는 어떤 자유 라이선스의 요건과 적용 조항도 그런 자유 라이선스가 이 이용 약관에서 허용되면 수정하지 않는 것에 동의합니다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 latinLnBrk="0"/>
            <a:b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약관의 어떠한 조항이나 조항의 일부라도 위법하거나 무효이거나 집행할 수 없다면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해당 조항이나 그 일부는 이 이용 약관에서 분리될 수 있는 것으로 간주되어 허용되는 최대한으로 집행될 것이며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 이용 약관의 모든 다른 조항은 계속 효력을 지닙니다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감사합니다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!</a:t>
            </a:r>
          </a:p>
          <a:p>
            <a:pPr algn="l" fontAlgn="base" latinLnBrk="0"/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이용 약관을 시간을 내어 읽어 주셔서 감사합니다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회사는 사용자가 프로젝트에 기여하고 하모니카 서비스를 이용하여서 매우 기쁩니다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기여함으로써 사용자는 정말로 거대한 어떤 것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 고딕"/>
              </a:rPr>
              <a:t>오픈소스에 접근하기 어려운 한국어 사용자에게 한국어 오픈소스를 제공하는 공동 제작 프로젝트의 중대한 집합체이자 매우 숭고한 목적 아래에 마음이 맞고 헌신적인 사람들의 활기찬 공동체를 만드는 데 일조합니다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 고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2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3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9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6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99B6A-59BE-485B-835D-3E5118CA63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422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887" y="269268"/>
            <a:ext cx="12192000" cy="1424648"/>
          </a:xfrm>
          <a:prstGeom prst="rect">
            <a:avLst/>
          </a:prstGeom>
          <a:solidFill>
            <a:srgbClr val="8A8C8F"/>
          </a:solidFill>
          <a:ln>
            <a:noFill/>
          </a:ln>
        </p:spPr>
        <p:txBody>
          <a:bodyPr vert="horz" wrap="square" lIns="80649" tIns="40325" rIns="80649" bIns="40325" numCol="1" anchor="t" anchorCtr="0" compatLnSpc="1">
            <a:prstTxWarp prst="textNoShape">
              <a:avLst/>
            </a:prstTxWarp>
          </a:bodyPr>
          <a:lstStyle/>
          <a:p>
            <a:endParaRPr lang="ko-KR" altLang="en-US" sz="211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887" y="1"/>
            <a:ext cx="12192000" cy="457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80649" tIns="40325" rIns="80649" bIns="403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211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104317" y="6575282"/>
            <a:ext cx="794607" cy="214553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lang="ko-KR" altLang="en-US" sz="800" spc="-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anose="02020603020101020101"/>
                <a:ea typeface="KoPub돋움체 Medium" panose="02020603020101020101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FAFD9B43-44F7-405C-A80D-DDE42372433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15823-F6A1-4A4D-B93E-7A00BD986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6560850"/>
            <a:ext cx="995579" cy="242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8EC2A2-92B1-41A7-97F8-A3CC59AAE708}"/>
              </a:ext>
            </a:extLst>
          </p:cNvPr>
          <p:cNvSpPr txBox="1"/>
          <p:nvPr userDrawn="1"/>
        </p:nvSpPr>
        <p:spPr>
          <a:xfrm>
            <a:off x="177762" y="200018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1" hangingPunct="1">
              <a:spcBef>
                <a:spcPct val="0"/>
              </a:spcBef>
              <a:buNone/>
            </a:pP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2022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년 </a:t>
            </a: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바우처 지원사업</a:t>
            </a:r>
          </a:p>
        </p:txBody>
      </p:sp>
    </p:spTree>
    <p:extLst>
      <p:ext uri="{BB962C8B-B14F-4D97-AF65-F5344CB8AC3E}">
        <p14:creationId xmlns:p14="http://schemas.microsoft.com/office/powerpoint/2010/main" val="664156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451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202420" cy="68664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자유형 37"/>
          <p:cNvSpPr/>
          <p:nvPr userDrawn="1"/>
        </p:nvSpPr>
        <p:spPr>
          <a:xfrm>
            <a:off x="0" y="200026"/>
            <a:ext cx="2623630" cy="657224"/>
          </a:xfrm>
          <a:custGeom>
            <a:avLst/>
            <a:gdLst>
              <a:gd name="connsiteX0" fmla="*/ 0 w 1981201"/>
              <a:gd name="connsiteY0" fmla="*/ 0 h 657224"/>
              <a:gd name="connsiteX1" fmla="*/ 1585078 w 1981201"/>
              <a:gd name="connsiteY1" fmla="*/ 0 h 657224"/>
              <a:gd name="connsiteX2" fmla="*/ 1981201 w 1981201"/>
              <a:gd name="connsiteY2" fmla="*/ 396123 h 657224"/>
              <a:gd name="connsiteX3" fmla="*/ 1979254 w 1981201"/>
              <a:gd name="connsiteY3" fmla="*/ 415436 h 657224"/>
              <a:gd name="connsiteX4" fmla="*/ 508014 w 1981201"/>
              <a:gd name="connsiteY4" fmla="*/ 415436 h 657224"/>
              <a:gd name="connsiteX5" fmla="*/ 358456 w 1981201"/>
              <a:gd name="connsiteY5" fmla="*/ 564994 h 657224"/>
              <a:gd name="connsiteX6" fmla="*/ 358456 w 1981201"/>
              <a:gd name="connsiteY6" fmla="*/ 657224 h 657224"/>
              <a:gd name="connsiteX7" fmla="*/ 0 w 1981201"/>
              <a:gd name="connsiteY7" fmla="*/ 657224 h 657224"/>
              <a:gd name="connsiteX0" fmla="*/ 0 w 1981201"/>
              <a:gd name="connsiteY0" fmla="*/ 0 h 657224"/>
              <a:gd name="connsiteX1" fmla="*/ 1585078 w 1981201"/>
              <a:gd name="connsiteY1" fmla="*/ 0 h 657224"/>
              <a:gd name="connsiteX2" fmla="*/ 1981201 w 1981201"/>
              <a:gd name="connsiteY2" fmla="*/ 396123 h 657224"/>
              <a:gd name="connsiteX3" fmla="*/ 1979254 w 1981201"/>
              <a:gd name="connsiteY3" fmla="*/ 415436 h 657224"/>
              <a:gd name="connsiteX4" fmla="*/ 508014 w 1981201"/>
              <a:gd name="connsiteY4" fmla="*/ 415436 h 657224"/>
              <a:gd name="connsiteX5" fmla="*/ 358456 w 1981201"/>
              <a:gd name="connsiteY5" fmla="*/ 564994 h 657224"/>
              <a:gd name="connsiteX6" fmla="*/ 335258 w 1981201"/>
              <a:gd name="connsiteY6" fmla="*/ 657224 h 657224"/>
              <a:gd name="connsiteX7" fmla="*/ 0 w 1981201"/>
              <a:gd name="connsiteY7" fmla="*/ 657224 h 657224"/>
              <a:gd name="connsiteX8" fmla="*/ 0 w 1981201"/>
              <a:gd name="connsiteY8" fmla="*/ 0 h 657224"/>
              <a:gd name="connsiteX0" fmla="*/ 0 w 1981201"/>
              <a:gd name="connsiteY0" fmla="*/ 0 h 657224"/>
              <a:gd name="connsiteX1" fmla="*/ 1585078 w 1981201"/>
              <a:gd name="connsiteY1" fmla="*/ 0 h 657224"/>
              <a:gd name="connsiteX2" fmla="*/ 1981201 w 1981201"/>
              <a:gd name="connsiteY2" fmla="*/ 396123 h 657224"/>
              <a:gd name="connsiteX3" fmla="*/ 1979254 w 1981201"/>
              <a:gd name="connsiteY3" fmla="*/ 415436 h 657224"/>
              <a:gd name="connsiteX4" fmla="*/ 508014 w 1981201"/>
              <a:gd name="connsiteY4" fmla="*/ 415436 h 657224"/>
              <a:gd name="connsiteX5" fmla="*/ 342991 w 1981201"/>
              <a:gd name="connsiteY5" fmla="*/ 556201 h 657224"/>
              <a:gd name="connsiteX6" fmla="*/ 335258 w 1981201"/>
              <a:gd name="connsiteY6" fmla="*/ 657224 h 657224"/>
              <a:gd name="connsiteX7" fmla="*/ 0 w 1981201"/>
              <a:gd name="connsiteY7" fmla="*/ 657224 h 657224"/>
              <a:gd name="connsiteX8" fmla="*/ 0 w 1981201"/>
              <a:gd name="connsiteY8" fmla="*/ 0 h 65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1201" h="657224">
                <a:moveTo>
                  <a:pt x="0" y="0"/>
                </a:moveTo>
                <a:lnTo>
                  <a:pt x="1585078" y="0"/>
                </a:lnTo>
                <a:cubicBezTo>
                  <a:pt x="1803851" y="0"/>
                  <a:pt x="1981201" y="177350"/>
                  <a:pt x="1981201" y="396123"/>
                </a:cubicBezTo>
                <a:lnTo>
                  <a:pt x="1979254" y="415436"/>
                </a:lnTo>
                <a:lnTo>
                  <a:pt x="508014" y="415436"/>
                </a:lnTo>
                <a:cubicBezTo>
                  <a:pt x="425415" y="415436"/>
                  <a:pt x="342991" y="473602"/>
                  <a:pt x="342991" y="556201"/>
                </a:cubicBezTo>
                <a:lnTo>
                  <a:pt x="335258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2"/>
          </p:nvPr>
        </p:nvSpPr>
        <p:spPr>
          <a:xfrm>
            <a:off x="2774785" y="253657"/>
            <a:ext cx="3272050" cy="342017"/>
          </a:xfrm>
        </p:spPr>
        <p:txBody>
          <a:bodyPr wrap="none" anchor="ctr">
            <a:spAutoFit/>
          </a:bodyPr>
          <a:lstStyle>
            <a:lvl1pPr marL="0" indent="0">
              <a:buFontTx/>
              <a:buNone/>
              <a:defRPr lang="ko-KR" altLang="en-US" sz="1500" b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>
              <a:lnSpc>
                <a:spcPct val="120000"/>
              </a:lnSpc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617969" y="374593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>
              <a:spcBef>
                <a:spcPct val="0"/>
              </a:spcBef>
              <a:buNone/>
            </a:pP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화면설계서</a:t>
            </a:r>
          </a:p>
        </p:txBody>
      </p:sp>
      <p:sp>
        <p:nvSpPr>
          <p:cNvPr id="3" name="사각형: 둥근 한쪽 모서리 2">
            <a:extLst>
              <a:ext uri="{FF2B5EF4-FFF2-40B4-BE49-F238E27FC236}">
                <a16:creationId xmlns:a16="http://schemas.microsoft.com/office/drawing/2014/main" id="{C57F2285-3980-450A-A457-434EBF2EE5BA}"/>
              </a:ext>
            </a:extLst>
          </p:cNvPr>
          <p:cNvSpPr/>
          <p:nvPr userDrawn="1"/>
        </p:nvSpPr>
        <p:spPr>
          <a:xfrm flipH="1" flipV="1">
            <a:off x="11104318" y="-10132"/>
            <a:ext cx="1099217" cy="288000"/>
          </a:xfrm>
          <a:prstGeom prst="round1Rect">
            <a:avLst>
              <a:gd name="adj" fmla="val 359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7" name="한쪽 모서리가 둥근 사각형 36"/>
          <p:cNvSpPr/>
          <p:nvPr userDrawn="1"/>
        </p:nvSpPr>
        <p:spPr>
          <a:xfrm flipH="1">
            <a:off x="441176" y="615463"/>
            <a:ext cx="11750822" cy="6251005"/>
          </a:xfrm>
          <a:prstGeom prst="round1Rect">
            <a:avLst>
              <a:gd name="adj" fmla="val 2413"/>
            </a:avLst>
          </a:prstGeom>
          <a:solidFill>
            <a:schemeClr val="tx1">
              <a:alpha val="3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한쪽 모서리가 둥근 사각형 12"/>
          <p:cNvSpPr/>
          <p:nvPr userDrawn="1"/>
        </p:nvSpPr>
        <p:spPr>
          <a:xfrm flipH="1">
            <a:off x="1" y="1316083"/>
            <a:ext cx="12202615" cy="55503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4943661" cy="332399"/>
          </a:xfrm>
          <a:noFill/>
        </p:spPr>
        <p:txBody>
          <a:bodyPr wrap="none" lIns="0" tIns="0" rIns="0" bIns="0" anchor="ctr">
            <a:spAutoFit/>
          </a:bodyPr>
          <a:lstStyle>
            <a:lvl1pPr marL="0" indent="0">
              <a:buFontTx/>
              <a:buNone/>
              <a:defRPr lang="ko-KR" altLang="en-US" sz="240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>
              <a:defRPr lang="ko-KR" altLang="en-US" sz="1800" smtClean="0">
                <a:latin typeface="Calibri" panose="020F0502020204030204" pitchFamily="34" charset="0"/>
                <a:ea typeface="KoPub돋움체 Medium" panose="020B0503020000020004" pitchFamily="50" charset="-127"/>
              </a:defRPr>
            </a:lvl2pPr>
            <a:lvl3pPr>
              <a:defRPr lang="ko-KR" altLang="en-US" sz="1800" smtClean="0">
                <a:latin typeface="Calibri" panose="020F0502020204030204" pitchFamily="34" charset="0"/>
                <a:ea typeface="KoPub돋움체 Medium" panose="020B0503020000020004" pitchFamily="50" charset="-127"/>
              </a:defRPr>
            </a:lvl3pPr>
            <a:lvl4pPr>
              <a:defRPr lang="ko-KR" altLang="en-US" smtClean="0">
                <a:latin typeface="Calibri" panose="020F0502020204030204" pitchFamily="34" charset="0"/>
                <a:ea typeface="KoPub돋움체 Medium" panose="020B0503020000020004" pitchFamily="50" charset="-127"/>
              </a:defRPr>
            </a:lvl4pPr>
            <a:lvl5pPr>
              <a:defRPr lang="ko-KR" altLang="en-US">
                <a:latin typeface="Calibri" panose="020F0502020204030204" pitchFamily="34" charset="0"/>
                <a:ea typeface="KoPub돋움체 Medium" panose="020B0503020000020004" pitchFamily="50" charset="-127"/>
              </a:defRPr>
            </a:lvl5pPr>
          </a:lstStyle>
          <a:p>
            <a:pPr marL="0"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104317" y="6575282"/>
            <a:ext cx="794607" cy="214553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lang="ko-KR" altLang="en-US" sz="800" spc="-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FAFD9B43-44F7-405C-A80D-DDE42372433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B2619B-FEEE-4CAF-89BC-05563DF2E75A}"/>
              </a:ext>
            </a:extLst>
          </p:cNvPr>
          <p:cNvCxnSpPr>
            <a:cxnSpLocks/>
          </p:cNvCxnSpPr>
          <p:nvPr userDrawn="1"/>
        </p:nvCxnSpPr>
        <p:spPr>
          <a:xfrm>
            <a:off x="0" y="6525344"/>
            <a:ext cx="12191998" cy="0"/>
          </a:xfrm>
          <a:prstGeom prst="line">
            <a:avLst/>
          </a:prstGeom>
          <a:ln w="6350">
            <a:solidFill>
              <a:srgbClr val="D9DA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377ED4-AFEB-1B3C-1018-6213BAB0D451}"/>
              </a:ext>
            </a:extLst>
          </p:cNvPr>
          <p:cNvSpPr txBox="1"/>
          <p:nvPr userDrawn="1"/>
        </p:nvSpPr>
        <p:spPr>
          <a:xfrm>
            <a:off x="177762" y="209957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1" hangingPunct="1">
              <a:spcBef>
                <a:spcPct val="0"/>
              </a:spcBef>
              <a:buNone/>
            </a:pP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2022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년 </a:t>
            </a: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바우처 지원사업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273E7F-78B5-334F-F371-9150669F7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6560850"/>
            <a:ext cx="995579" cy="2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5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202420" cy="686646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46000">
                <a:schemeClr val="tx1">
                  <a:lumMod val="85000"/>
                  <a:lumOff val="15000"/>
                </a:schemeClr>
              </a:gs>
              <a:gs pos="20000">
                <a:schemeClr val="bg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한쪽 모서리가 둥근 사각형 12"/>
          <p:cNvSpPr/>
          <p:nvPr userDrawn="1"/>
        </p:nvSpPr>
        <p:spPr>
          <a:xfrm flipH="1">
            <a:off x="0" y="374594"/>
            <a:ext cx="12202420" cy="6491874"/>
          </a:xfrm>
          <a:prstGeom prst="round1Rect">
            <a:avLst>
              <a:gd name="adj" fmla="val 477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104317" y="6575282"/>
            <a:ext cx="794607" cy="214553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algn="r">
              <a:defRPr lang="ko-KR" altLang="en-US" sz="800" spc="-2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fld id="{FAFD9B43-44F7-405C-A80D-DDE423724332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6D98B-2061-433F-27BC-47D64B57C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762" y="6609837"/>
            <a:ext cx="794607" cy="193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8C4808-9D69-A157-C1E3-5402801CA7CC}"/>
              </a:ext>
            </a:extLst>
          </p:cNvPr>
          <p:cNvSpPr txBox="1"/>
          <p:nvPr userDrawn="1"/>
        </p:nvSpPr>
        <p:spPr>
          <a:xfrm>
            <a:off x="177762" y="209957"/>
            <a:ext cx="232729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l" defTabSz="914400" rtl="0" eaLnBrk="1" latinLnBrk="1" hangingPunct="1">
              <a:spcBef>
                <a:spcPct val="0"/>
              </a:spcBef>
              <a:buNone/>
            </a:pP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2022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년 </a:t>
            </a:r>
            <a:r>
              <a:rPr lang="en-US" altLang="ko-KR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AI</a:t>
            </a:r>
            <a:r>
              <a:rPr lang="ko-KR" altLang="en-US" sz="900" b="0" kern="12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바우처 지원사업</a:t>
            </a:r>
          </a:p>
        </p:txBody>
      </p:sp>
    </p:spTree>
    <p:extLst>
      <p:ext uri="{BB962C8B-B14F-4D97-AF65-F5344CB8AC3E}">
        <p14:creationId xmlns:p14="http://schemas.microsoft.com/office/powerpoint/2010/main" val="226413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262607"/>
            <a:ext cx="12192000" cy="53068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5009" y="6596228"/>
            <a:ext cx="3886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ⓒ</a:t>
            </a:r>
            <a:r>
              <a:rPr lang="en-US" altLang="ko-KR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HANKOOK Cloud Inc</a:t>
            </a:r>
            <a:r>
              <a: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All rights reserved.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724400" y="6608733"/>
            <a:ext cx="2743200" cy="252000"/>
          </a:xfrm>
        </p:spPr>
        <p:txBody>
          <a:bodyPr/>
          <a:lstStyle>
            <a:lvl1pPr algn="ctr">
              <a:defRPr sz="800"/>
            </a:lvl1pPr>
          </a:lstStyle>
          <a:p>
            <a:fld id="{103A15F3-954C-4D70-B18C-EFE119D674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6545428"/>
            <a:ext cx="121815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95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96846-6344-1966-97AC-AC0C78F98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36EEF8-A5DB-CB6A-39B0-CBC381923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F66D92-38FE-8555-241A-CD2744FD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A90C-A292-4B67-AB60-6313A1FDE6C9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1AD36B-FE15-0972-A207-1A1877F3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E650D-AD54-92CE-5511-E3834D16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809-845E-22BE-9108-9B62201C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D786F2-384F-4862-45AA-BA31BB62C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8C4655-EF0F-8DA3-E495-D00DCA14A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D514C-FCE4-3E89-46B6-4690E5FA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A90C-A292-4B67-AB60-6313A1FDE6C9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CBBDA-B919-25D0-5F90-52EE70E8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78869D-CF24-3692-103C-8380EB08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8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9D38A-FA76-F054-D2D6-A44A3CA6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58F577-91CA-BCBA-CE9E-8ED58D5D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5A90C-A292-4B67-AB60-6313A1FDE6C9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3B99BF-A837-20B8-3754-AA160FDC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1594E3-B027-9A3B-4B87-0D4DDAA49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35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05A421-52DD-16C2-E086-C635BA48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E838CF-FC55-2B4D-3FBD-848704E9A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D5EC36-DBDD-A386-F66C-A495C7943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5A90C-A292-4B67-AB60-6313A1FDE6C9}" type="datetimeFigureOut">
              <a:rPr lang="ko-KR" altLang="en-US" smtClean="0"/>
              <a:t>2022-10-19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16091-4C4B-AC34-5575-895DD9B9A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21347-D236-A8B9-6E91-BBE9DF848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D4EC9-E848-4FA2-9E3D-B03A594E57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98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49" r:id="rId5"/>
    <p:sldLayoutId id="2147483652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hamonik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amonikr.org/index.php?mid=menu_home&amp;act=IS&amp;search_target=title&amp;is_keyword=%ED%95%98%EB%AA%A8%EB%8B%88%EC%B9%B4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hamonikr.org/page_YaNU21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hamonikr.org/how_joi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monikr.org/hamonikr-5.0" TargetMode="External"/><Relationship Id="rId2" Type="http://schemas.openxmlformats.org/officeDocument/2006/relationships/hyperlink" Target="https://youtu.be/5XNBX_c8dr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5A193D-3CD7-179A-503E-2E89F09CA9BA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53975">
            <a:gradFill flip="none" rotWithShape="1">
              <a:gsLst>
                <a:gs pos="2800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818449-74B6-3563-F28F-38BC285AC296}"/>
              </a:ext>
            </a:extLst>
          </p:cNvPr>
          <p:cNvGrpSpPr/>
          <p:nvPr/>
        </p:nvGrpSpPr>
        <p:grpSpPr>
          <a:xfrm>
            <a:off x="10572351" y="81811"/>
            <a:ext cx="1539759" cy="248812"/>
            <a:chOff x="317842" y="6381327"/>
            <a:chExt cx="2058393" cy="3326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20D259C-201A-EFCC-D042-7201B9A822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716" y="6381327"/>
              <a:ext cx="685519" cy="3326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D7C58B-4A93-CAC1-C5CD-4DBF5BB309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842" y="6398929"/>
              <a:ext cx="1206100" cy="293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A55CE3-968B-7B7F-E1BC-0DE46B4B02C4}"/>
              </a:ext>
            </a:extLst>
          </p:cNvPr>
          <p:cNvSpPr txBox="1"/>
          <p:nvPr/>
        </p:nvSpPr>
        <p:spPr>
          <a:xfrm>
            <a:off x="372686" y="1306957"/>
            <a:ext cx="7441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CE85D-709A-9478-274D-BFEBC77B21F4}"/>
              </a:ext>
            </a:extLst>
          </p:cNvPr>
          <p:cNvSpPr txBox="1"/>
          <p:nvPr/>
        </p:nvSpPr>
        <p:spPr>
          <a:xfrm>
            <a:off x="372686" y="1893622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수행기간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2022.04.01 ~ 2022.10.31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5C43C-2504-808C-E579-28198AE8F780}"/>
              </a:ext>
            </a:extLst>
          </p:cNvPr>
          <p:cNvSpPr txBox="1"/>
          <p:nvPr/>
        </p:nvSpPr>
        <p:spPr>
          <a:xfrm>
            <a:off x="372686" y="2681915"/>
            <a:ext cx="2414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화면 설계서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v2.0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 descr="개체, 시계이(가) 표시된 사진&#10;&#10;자동 생성된 설명">
            <a:extLst>
              <a:ext uri="{FF2B5EF4-FFF2-40B4-BE49-F238E27FC236}">
                <a16:creationId xmlns:a16="http://schemas.microsoft.com/office/drawing/2014/main" id="{9FB4D132-D3F4-883D-5BC6-CF29D887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64" y="81811"/>
            <a:ext cx="778616" cy="233585"/>
          </a:xfrm>
          <a:prstGeom prst="rect">
            <a:avLst/>
          </a:prstGeom>
        </p:spPr>
      </p:pic>
      <p:sp>
        <p:nvSpPr>
          <p:cNvPr id="11" name="Text Box 208">
            <a:extLst>
              <a:ext uri="{FF2B5EF4-FFF2-40B4-BE49-F238E27FC236}">
                <a16:creationId xmlns:a16="http://schemas.microsoft.com/office/drawing/2014/main" id="{2306F7C8-FC90-ACFC-9FA2-B8463A38B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86" y="6364652"/>
            <a:ext cx="71893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+mn-cs"/>
              </a:defRPr>
            </a:lvl9pPr>
          </a:lstStyle>
          <a:p>
            <a:pPr algn="l" eaLnBrk="1" hangingPunct="1"/>
            <a:r>
              <a:rPr lang="en-US" altLang="ko-KR" b="0" dirty="0">
                <a:latin typeface="-2002" pitchFamily="18" charset="-127"/>
                <a:ea typeface="-2002" pitchFamily="18" charset="-127"/>
              </a:rPr>
              <a:t>Copyright </a:t>
            </a:r>
            <a:r>
              <a:rPr lang="en-US" altLang="ko-KR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ⓒ HANKOOKCLOUD</a:t>
            </a:r>
            <a:endParaRPr lang="en-US" altLang="ko-KR" b="0" dirty="0">
              <a:latin typeface="-2002" pitchFamily="18" charset="-127"/>
              <a:ea typeface="-2002" pitchFamily="18" charset="-127"/>
            </a:endParaRPr>
          </a:p>
          <a:p>
            <a:pPr algn="l" eaLnBrk="1" hangingPunct="1"/>
            <a:r>
              <a:rPr lang="ko-KR" altLang="en-US" b="0" dirty="0">
                <a:latin typeface="-2002" pitchFamily="18" charset="-127"/>
                <a:ea typeface="-2002" pitchFamily="18" charset="-127"/>
              </a:rPr>
              <a:t>㈜</a:t>
            </a:r>
            <a:r>
              <a:rPr lang="ko-KR" altLang="en-US" b="0" dirty="0" err="1">
                <a:latin typeface="-2002" pitchFamily="18" charset="-127"/>
                <a:ea typeface="-2002" pitchFamily="18" charset="-127"/>
              </a:rPr>
              <a:t>한국클라우드의</a:t>
            </a:r>
            <a:r>
              <a:rPr lang="ko-KR" altLang="en-US" b="0" dirty="0">
                <a:latin typeface="-2002" pitchFamily="18" charset="-127"/>
                <a:ea typeface="-2002" pitchFamily="18" charset="-127"/>
              </a:rPr>
              <a:t> 승인없이</a:t>
            </a:r>
            <a:r>
              <a:rPr lang="en-US" altLang="ko-KR" b="0" dirty="0">
                <a:latin typeface="-2002" pitchFamily="18" charset="-127"/>
                <a:ea typeface="-2002" pitchFamily="18" charset="-127"/>
              </a:rPr>
              <a:t>, </a:t>
            </a:r>
            <a:r>
              <a:rPr lang="ko-KR" altLang="en-US" b="0" dirty="0">
                <a:latin typeface="-2002" pitchFamily="18" charset="-127"/>
                <a:ea typeface="-2002" pitchFamily="18" charset="-127"/>
              </a:rPr>
              <a:t>본 문서의 전부 또는 일부에 대한 복사</a:t>
            </a:r>
            <a:r>
              <a:rPr lang="en-US" altLang="ko-KR" b="0" dirty="0">
                <a:latin typeface="-2002" pitchFamily="18" charset="-127"/>
                <a:ea typeface="-2002" pitchFamily="18" charset="-127"/>
              </a:rPr>
              <a:t>, </a:t>
            </a:r>
            <a:r>
              <a:rPr lang="ko-KR" altLang="en-US" b="0" dirty="0">
                <a:latin typeface="-2002" pitchFamily="18" charset="-127"/>
                <a:ea typeface="-2002" pitchFamily="18" charset="-127"/>
              </a:rPr>
              <a:t>배포 사용을 금지합니다</a:t>
            </a:r>
            <a:endParaRPr lang="ko-KR" altLang="en-US" sz="300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A432-549F-AFA4-06B8-AE5170732666}"/>
              </a:ext>
            </a:extLst>
          </p:cNvPr>
          <p:cNvSpPr txBox="1"/>
          <p:nvPr/>
        </p:nvSpPr>
        <p:spPr>
          <a:xfrm>
            <a:off x="342494" y="4316632"/>
            <a:ext cx="252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 리 부 서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공공정책사업실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</a:t>
            </a: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전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ver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2.0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   성   자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류 훈 선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 성 일 자 </a:t>
            </a:r>
            <a:r>
              <a:rPr lang="en-US" altLang="ko-KR" sz="12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200" kern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2022-10-19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2A48F5-ECCD-0708-33B9-B41B0A53F3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3"/>
          <a:stretch/>
        </p:blipFill>
        <p:spPr>
          <a:xfrm>
            <a:off x="7732480" y="3004468"/>
            <a:ext cx="4254349" cy="34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061818"/>
              </p:ext>
            </p:extLst>
          </p:nvPr>
        </p:nvGraphicFramePr>
        <p:xfrm>
          <a:off x="242473" y="990072"/>
          <a:ext cx="11682537" cy="5582178"/>
        </p:xfrm>
        <a:graphic>
          <a:graphicData uri="http://schemas.openxmlformats.org/drawingml/2006/table">
            <a:tbl>
              <a:tblPr/>
              <a:tblGrid>
                <a:gridCol w="9401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3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8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협력사 배너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다섯 개 협력사 배너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SW/HW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호환성 테스트 문의 연결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(https://hamonikr.org/hamonikr_test)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8"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Slack, GitHub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참여 안내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링크연결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(https://hamonikr.slack.com/)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https://github.com/hamonikr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8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로고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이용약관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개인정보 처리방침</a:t>
                      </a:r>
                      <a:b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링크연결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로고 제외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8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E86E44C-F70B-A339-6D63-F95857E23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4068" r="1952"/>
          <a:stretch/>
        </p:blipFill>
        <p:spPr>
          <a:xfrm>
            <a:off x="266990" y="990072"/>
            <a:ext cx="9293469" cy="5489859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7769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(3)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B5F5D18F-AB2C-9878-515B-6B2679321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000" y="4571781"/>
            <a:ext cx="1945645" cy="41334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F8FE25-B7B2-75C1-0B37-77441C803835}"/>
              </a:ext>
            </a:extLst>
          </p:cNvPr>
          <p:cNvSpPr/>
          <p:nvPr/>
        </p:nvSpPr>
        <p:spPr>
          <a:xfrm>
            <a:off x="6877828" y="5100177"/>
            <a:ext cx="2066147" cy="78680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106585-E760-F7F0-AF9B-84BC7BF528E7}"/>
              </a:ext>
            </a:extLst>
          </p:cNvPr>
          <p:cNvSpPr>
            <a:spLocks noChangeAspect="1"/>
          </p:cNvSpPr>
          <p:nvPr/>
        </p:nvSpPr>
        <p:spPr>
          <a:xfrm>
            <a:off x="8776575" y="4993513"/>
            <a:ext cx="334800" cy="3312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9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61FAEB-0140-97F9-1872-DB1C0A25AB95}"/>
              </a:ext>
            </a:extLst>
          </p:cNvPr>
          <p:cNvSpPr/>
          <p:nvPr/>
        </p:nvSpPr>
        <p:spPr>
          <a:xfrm>
            <a:off x="1178170" y="6013370"/>
            <a:ext cx="3381314" cy="3693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D4CE27F-3C23-69AC-8FAC-2C6003FF25A6}"/>
              </a:ext>
            </a:extLst>
          </p:cNvPr>
          <p:cNvGrpSpPr/>
          <p:nvPr/>
        </p:nvGrpSpPr>
        <p:grpSpPr>
          <a:xfrm>
            <a:off x="4307759" y="5854117"/>
            <a:ext cx="503448" cy="369332"/>
            <a:chOff x="3137334" y="5728021"/>
            <a:chExt cx="503448" cy="3693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98021AC-05B2-98D8-957D-C2FC704EFEE2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03280B-B055-FA3B-69C7-40C34E03BA0A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D78448-1020-BAF8-DC79-B47AA1247886}"/>
              </a:ext>
            </a:extLst>
          </p:cNvPr>
          <p:cNvSpPr/>
          <p:nvPr/>
        </p:nvSpPr>
        <p:spPr>
          <a:xfrm>
            <a:off x="6874985" y="4022337"/>
            <a:ext cx="2066146" cy="9855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63F2533-6531-3390-3AA1-F1FC208408F5}"/>
              </a:ext>
            </a:extLst>
          </p:cNvPr>
          <p:cNvSpPr>
            <a:spLocks/>
          </p:cNvSpPr>
          <p:nvPr/>
        </p:nvSpPr>
        <p:spPr>
          <a:xfrm>
            <a:off x="8776575" y="377350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1475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53208"/>
              </p:ext>
            </p:extLst>
          </p:nvPr>
        </p:nvGraphicFramePr>
        <p:xfrm>
          <a:off x="242473" y="990072"/>
          <a:ext cx="11682538" cy="5582178"/>
        </p:xfrm>
        <a:graphic>
          <a:graphicData uri="http://schemas.openxmlformats.org/drawingml/2006/table">
            <a:tbl>
              <a:tblPr/>
              <a:tblGrid>
                <a:gridCol w="716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902">
                  <a:extLst>
                    <a:ext uri="{9D8B030D-6E8A-4147-A177-3AD203B41FA5}">
                      <a16:colId xmlns:a16="http://schemas.microsoft.com/office/drawing/2014/main" val="4069398334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11"/>
                      </a:pPr>
                      <a:r>
                        <a:rPr lang="en-US" altLang="ko-KR" sz="1050" b="1" dirty="0">
                          <a:latin typeface="+mn-lt"/>
                        </a:rPr>
                        <a:t>[</a:t>
                      </a:r>
                      <a:r>
                        <a:rPr lang="ko-KR" altLang="en-US" sz="1000" b="1" dirty="0" err="1">
                          <a:latin typeface="+mn-lt"/>
                        </a:rPr>
                        <a:t>대메뉴</a:t>
                      </a:r>
                      <a:r>
                        <a:rPr lang="en-US" altLang="ko-KR" sz="1000" b="1" dirty="0">
                          <a:latin typeface="+mn-lt"/>
                        </a:rPr>
                        <a:t>, </a:t>
                      </a:r>
                      <a:r>
                        <a:rPr lang="ko-KR" altLang="en-US" sz="1000" b="1" dirty="0">
                          <a:latin typeface="+mn-lt"/>
                        </a:rPr>
                        <a:t>하위메뉴 반응형</a:t>
                      </a:r>
                      <a:r>
                        <a:rPr lang="en-US" altLang="ko-KR" sz="1000" b="1" dirty="0">
                          <a:latin typeface="+mn-lt"/>
                        </a:rPr>
                        <a:t>]</a:t>
                      </a:r>
                      <a:br>
                        <a:rPr lang="en-US" altLang="ko-KR" sz="1000" b="1" dirty="0">
                          <a:latin typeface="+mn-lt"/>
                        </a:rPr>
                      </a:br>
                      <a:r>
                        <a:rPr lang="en-US" altLang="ko-KR" sz="900" b="0" dirty="0">
                          <a:latin typeface="+mn-lt"/>
                        </a:rPr>
                        <a:t>- </a:t>
                      </a:r>
                      <a:r>
                        <a:rPr lang="ko-KR" altLang="en-US" sz="900" dirty="0">
                          <a:latin typeface="+mn-lt"/>
                        </a:rPr>
                        <a:t>디자인 결과에 따라 하위메뉴는 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ko-KR" altLang="en-US" sz="900" dirty="0">
                          <a:latin typeface="+mn-lt"/>
                        </a:rPr>
                        <a:t>한번에 펼치기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en-US" altLang="ko-KR" sz="900" dirty="0">
                          <a:latin typeface="+mn-lt"/>
                        </a:rPr>
                        <a:t>-  </a:t>
                      </a:r>
                      <a:r>
                        <a:rPr lang="ko-KR" altLang="en-US" sz="900" dirty="0">
                          <a:latin typeface="+mn-lt"/>
                        </a:rPr>
                        <a:t>앱 반응형 공간에서는 </a:t>
                      </a:r>
                      <a:r>
                        <a:rPr lang="ko-KR" altLang="en-US" sz="900" dirty="0" err="1">
                          <a:latin typeface="+mn-lt"/>
                        </a:rPr>
                        <a:t>대메뉴</a:t>
                      </a:r>
                      <a:r>
                        <a:rPr lang="ko-KR" altLang="en-US" sz="900" dirty="0">
                          <a:latin typeface="+mn-lt"/>
                        </a:rPr>
                        <a:t> 각각 하위 메뉴 펼치기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en-US" altLang="ko-KR" sz="900" dirty="0">
                          <a:latin typeface="+mn-lt"/>
                        </a:rPr>
                        <a:t>-  </a:t>
                      </a:r>
                      <a:r>
                        <a:rPr lang="ko-KR" altLang="en-US" sz="900" dirty="0">
                          <a:latin typeface="+mn-lt"/>
                        </a:rPr>
                        <a:t>하위메뉴 섹션 투명도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en-US" altLang="ko-KR" sz="900" dirty="0">
                          <a:latin typeface="+mn-lt"/>
                        </a:rPr>
                        <a:t>- Depth1 </a:t>
                      </a:r>
                      <a:r>
                        <a:rPr lang="ko-KR" altLang="en-US" sz="900" dirty="0">
                          <a:latin typeface="+mn-lt"/>
                        </a:rPr>
                        <a:t>컬러 표시와 함께</a:t>
                      </a:r>
                      <a:r>
                        <a:rPr lang="en-US" altLang="ko-KR" sz="900" dirty="0">
                          <a:latin typeface="+mn-lt"/>
                        </a:rPr>
                        <a:t> </a:t>
                      </a:r>
                      <a:br>
                        <a:rPr lang="en-US" altLang="ko-KR" sz="900" dirty="0">
                          <a:latin typeface="+mn-lt"/>
                        </a:rPr>
                      </a:br>
                      <a:r>
                        <a:rPr lang="ko-KR" altLang="en-US" sz="900" dirty="0">
                          <a:latin typeface="+mn-lt"/>
                        </a:rPr>
                        <a:t>하위메뉴 굵기 변화</a:t>
                      </a:r>
                      <a:endParaRPr lang="en-US" altLang="ko-KR" sz="1000" dirty="0">
                        <a:latin typeface="+mn-lt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11"/>
                      </a:pPr>
                      <a:r>
                        <a:rPr lang="ko-KR" altLang="en-US" sz="1000" b="1" dirty="0">
                          <a:latin typeface="+mn-lt"/>
                        </a:rPr>
                        <a:t>로그인 시 책갈피</a:t>
                      </a:r>
                      <a:r>
                        <a:rPr lang="en-US" altLang="ko-KR" sz="1000" b="1" dirty="0">
                          <a:latin typeface="+mn-lt"/>
                        </a:rPr>
                        <a:t>, </a:t>
                      </a:r>
                      <a:r>
                        <a:rPr lang="ko-KR" altLang="en-US" sz="1000" b="1" dirty="0">
                          <a:latin typeface="+mn-lt"/>
                        </a:rPr>
                        <a:t>알림</a:t>
                      </a:r>
                      <a:r>
                        <a:rPr lang="en-US" altLang="ko-KR" sz="1000" b="1" dirty="0">
                          <a:latin typeface="+mn-lt"/>
                        </a:rPr>
                        <a:t>, </a:t>
                      </a:r>
                      <a:r>
                        <a:rPr lang="ko-KR" altLang="en-US" sz="1000" b="1" dirty="0">
                          <a:latin typeface="+mn-lt"/>
                        </a:rPr>
                        <a:t>계정정보 보이기</a:t>
                      </a:r>
                      <a:br>
                        <a:rPr lang="en-US" altLang="ko-KR" sz="1000" b="1" dirty="0">
                          <a:latin typeface="+mn-lt"/>
                        </a:rPr>
                      </a:br>
                      <a:r>
                        <a:rPr lang="en-US" altLang="ko-KR" sz="900" b="0" dirty="0">
                          <a:latin typeface="+mn-lt"/>
                        </a:rPr>
                        <a:t>- </a:t>
                      </a:r>
                      <a:r>
                        <a:rPr lang="ko-KR" altLang="en-US" sz="900" b="0" dirty="0">
                          <a:latin typeface="+mn-lt"/>
                        </a:rPr>
                        <a:t>로그인은 </a:t>
                      </a:r>
                      <a:r>
                        <a:rPr lang="en-US" altLang="ko-KR" sz="900" b="0" dirty="0">
                          <a:latin typeface="+mn-lt"/>
                        </a:rPr>
                        <a:t>SNS/</a:t>
                      </a:r>
                      <a:r>
                        <a:rPr lang="ko-KR" altLang="en-US" sz="900" b="0" dirty="0">
                          <a:latin typeface="+mn-lt"/>
                        </a:rPr>
                        <a:t>이메일 가능</a:t>
                      </a:r>
                      <a:br>
                        <a:rPr lang="en-US" altLang="ko-KR" sz="900" b="0" dirty="0">
                          <a:latin typeface="+mn-lt"/>
                        </a:rPr>
                      </a:br>
                      <a:r>
                        <a:rPr lang="en-US" altLang="ko-KR" sz="900" b="0" dirty="0">
                          <a:latin typeface="+mn-lt"/>
                        </a:rPr>
                        <a:t>(</a:t>
                      </a:r>
                      <a:r>
                        <a:rPr lang="ko-KR" altLang="en-US" sz="900" b="0" dirty="0">
                          <a:latin typeface="+mn-lt"/>
                        </a:rPr>
                        <a:t>개인</a:t>
                      </a:r>
                      <a:r>
                        <a:rPr lang="en-US" altLang="ko-KR" sz="900" b="0" dirty="0">
                          <a:latin typeface="+mn-lt"/>
                        </a:rPr>
                        <a:t>/</a:t>
                      </a:r>
                      <a:r>
                        <a:rPr lang="ko-KR" altLang="en-US" sz="900" b="0" dirty="0">
                          <a:latin typeface="+mn-lt"/>
                        </a:rPr>
                        <a:t>법인 구분</a:t>
                      </a:r>
                      <a:r>
                        <a:rPr lang="en-US" altLang="ko-KR" sz="900" b="0" dirty="0">
                          <a:latin typeface="+mn-lt"/>
                        </a:rPr>
                        <a:t>)</a:t>
                      </a:r>
                      <a:endParaRPr lang="en-US" altLang="ko-KR" sz="1000" b="1" dirty="0">
                        <a:latin typeface="+mn-lt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9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9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6A36E0-42BB-A811-5EEE-6448CC688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184480"/>
            <a:ext cx="7150556" cy="5286658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0469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DCE3F9-BA18-703B-FC3A-E1DBFD1231A0}"/>
              </a:ext>
            </a:extLst>
          </p:cNvPr>
          <p:cNvSpPr/>
          <p:nvPr/>
        </p:nvSpPr>
        <p:spPr>
          <a:xfrm>
            <a:off x="2214694" y="1403463"/>
            <a:ext cx="3773166" cy="138515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FF3339-834F-22E5-44F2-6BAF3616D467}"/>
              </a:ext>
            </a:extLst>
          </p:cNvPr>
          <p:cNvGrpSpPr/>
          <p:nvPr/>
        </p:nvGrpSpPr>
        <p:grpSpPr>
          <a:xfrm>
            <a:off x="1961806" y="1345224"/>
            <a:ext cx="503448" cy="369332"/>
            <a:chOff x="3137334" y="5728021"/>
            <a:chExt cx="503448" cy="369332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AF2270B-23FF-8549-21D1-55C9AF8240F0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B2E441-45F2-8D8D-A7AC-754F45966E70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11E685-4E48-6AB9-9B40-A0365A16B203}"/>
              </a:ext>
            </a:extLst>
          </p:cNvPr>
          <p:cNvSpPr/>
          <p:nvPr/>
        </p:nvSpPr>
        <p:spPr>
          <a:xfrm>
            <a:off x="6096000" y="1439370"/>
            <a:ext cx="653169" cy="25149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E0C362-8B7C-DEE6-539F-25CA2887BF93}"/>
              </a:ext>
            </a:extLst>
          </p:cNvPr>
          <p:cNvGrpSpPr/>
          <p:nvPr/>
        </p:nvGrpSpPr>
        <p:grpSpPr>
          <a:xfrm>
            <a:off x="6651815" y="1380449"/>
            <a:ext cx="503448" cy="369332"/>
            <a:chOff x="3137334" y="5728021"/>
            <a:chExt cx="503448" cy="369332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D3A7E4E-2635-2B3C-28CA-882EDB475BF2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A009BF-838C-E92F-5AE2-1C5A37059168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12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BB6705C-F5B2-8B59-848A-F2FE2774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77" y="4705046"/>
            <a:ext cx="1402205" cy="41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DDD78E-CEA5-0F31-215B-AE7657276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91" y="1369430"/>
            <a:ext cx="2183882" cy="51017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E58DAF-643F-2B74-CD5B-FBA4C090EB21}"/>
              </a:ext>
            </a:extLst>
          </p:cNvPr>
          <p:cNvSpPr/>
          <p:nvPr/>
        </p:nvSpPr>
        <p:spPr>
          <a:xfrm>
            <a:off x="8972256" y="1748617"/>
            <a:ext cx="653169" cy="25149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433D7F-B193-2A62-8B6B-7D00260AF4B1}"/>
              </a:ext>
            </a:extLst>
          </p:cNvPr>
          <p:cNvGrpSpPr/>
          <p:nvPr/>
        </p:nvGrpSpPr>
        <p:grpSpPr>
          <a:xfrm>
            <a:off x="8593015" y="1677393"/>
            <a:ext cx="503448" cy="369332"/>
            <a:chOff x="3137334" y="5728021"/>
            <a:chExt cx="503448" cy="369332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FE137A6-49A1-6574-5924-8863B932C06C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FE1A32-95F5-4270-B68B-4F2C01D9F453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12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44EB0B-3E68-E30F-3E21-A01A4C263FEC}"/>
              </a:ext>
            </a:extLst>
          </p:cNvPr>
          <p:cNvSpPr/>
          <p:nvPr/>
        </p:nvSpPr>
        <p:spPr>
          <a:xfrm>
            <a:off x="7820793" y="2484180"/>
            <a:ext cx="1801248" cy="15525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5F44E47-7A71-4866-D099-C2C76C638C1D}"/>
              </a:ext>
            </a:extLst>
          </p:cNvPr>
          <p:cNvGrpSpPr/>
          <p:nvPr/>
        </p:nvGrpSpPr>
        <p:grpSpPr>
          <a:xfrm>
            <a:off x="7545274" y="2299514"/>
            <a:ext cx="503448" cy="369332"/>
            <a:chOff x="3137334" y="5728021"/>
            <a:chExt cx="503448" cy="36933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00064A5-DCCB-7D37-F4CE-8A4607C4060D}"/>
                </a:ext>
              </a:extLst>
            </p:cNvPr>
            <p:cNvSpPr/>
            <p:nvPr/>
          </p:nvSpPr>
          <p:spPr>
            <a:xfrm>
              <a:off x="3220228" y="5752227"/>
              <a:ext cx="353104" cy="3214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461E2-7556-6437-B0F1-BF416666282B}"/>
                </a:ext>
              </a:extLst>
            </p:cNvPr>
            <p:cNvSpPr txBox="1"/>
            <p:nvPr/>
          </p:nvSpPr>
          <p:spPr>
            <a:xfrm>
              <a:off x="3137334" y="5728021"/>
              <a:ext cx="503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800" b="1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62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roup 51">
            <a:extLst>
              <a:ext uri="{FF2B5EF4-FFF2-40B4-BE49-F238E27FC236}">
                <a16:creationId xmlns:a16="http://schemas.microsoft.com/office/drawing/2014/main" id="{DF5A43A1-E3F6-4B2D-B882-18C2A68F5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4512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38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검색어 입력 후 검색 버튼 클릭 또는 </a:t>
                      </a:r>
                      <a:r>
                        <a:rPr lang="ko-KR" altLang="en-US" sz="1000" b="1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엔터키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 검색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검색어 자동완성 기능 제공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초성검색으로 자동완성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(ex,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ㄷㅇㄹㄷ→다운로드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영문오타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검색 시 자동완성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(ex, </a:t>
                      </a:r>
                      <a:r>
                        <a:rPr lang="en-US" altLang="ko-KR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ekdnsfhem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→다운로드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b="1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박스로 인기 검색어 키워드  제공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엮인글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동영상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결과 건도 괄호로 보여주기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아래경로 참조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https://hamonikr.org/index.php?mid=menu_home&amp;act=IS&amp;search_target=title&amp;is_keyword=%ED%95%98%EB%AA%A8%EB%8B%88%EC%B9%B4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 게시물 한 페이지당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넘기기 버튼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상단과 하단에 좌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우로 움직일 수 있는 스크롤 버튼 추가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상단은 화살표 표시만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하단은 숫자버튼도 같이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B3F9B845-6257-8234-B199-8A394A54C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"/>
          <a:stretch/>
        </p:blipFill>
        <p:spPr>
          <a:xfrm>
            <a:off x="327171" y="1104328"/>
            <a:ext cx="9194334" cy="5280573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23714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E5323-C4EC-C190-8220-0990C2FF9F33}"/>
              </a:ext>
            </a:extLst>
          </p:cNvPr>
          <p:cNvSpPr/>
          <p:nvPr/>
        </p:nvSpPr>
        <p:spPr>
          <a:xfrm>
            <a:off x="2050772" y="1480660"/>
            <a:ext cx="6648611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E5A039-EB92-F807-CB5E-317D8E7379EE}"/>
              </a:ext>
            </a:extLst>
          </p:cNvPr>
          <p:cNvSpPr/>
          <p:nvPr/>
        </p:nvSpPr>
        <p:spPr>
          <a:xfrm>
            <a:off x="1157681" y="1499024"/>
            <a:ext cx="893092" cy="90861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09E0B14-FE8D-7249-7412-4E369283473F}"/>
              </a:ext>
            </a:extLst>
          </p:cNvPr>
          <p:cNvSpPr>
            <a:spLocks/>
          </p:cNvSpPr>
          <p:nvPr/>
        </p:nvSpPr>
        <p:spPr>
          <a:xfrm>
            <a:off x="8977190" y="14799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75935B-4056-B2EB-81B9-D445C9A746E7}"/>
              </a:ext>
            </a:extLst>
          </p:cNvPr>
          <p:cNvSpPr/>
          <p:nvPr/>
        </p:nvSpPr>
        <p:spPr>
          <a:xfrm>
            <a:off x="8608244" y="14799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38EDCAD-B95D-EF59-314D-241ED24ED6C6}"/>
              </a:ext>
            </a:extLst>
          </p:cNvPr>
          <p:cNvSpPr>
            <a:spLocks/>
          </p:cNvSpPr>
          <p:nvPr/>
        </p:nvSpPr>
        <p:spPr>
          <a:xfrm>
            <a:off x="946768" y="133162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DD2DEA-FC12-9098-523F-D62147500BEF}"/>
              </a:ext>
            </a:extLst>
          </p:cNvPr>
          <p:cNvSpPr/>
          <p:nvPr/>
        </p:nvSpPr>
        <p:spPr>
          <a:xfrm>
            <a:off x="2050772" y="2046177"/>
            <a:ext cx="3460762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78BA61-17C9-E112-6DE9-3F44B8BEF6C1}"/>
              </a:ext>
            </a:extLst>
          </p:cNvPr>
          <p:cNvSpPr>
            <a:spLocks/>
          </p:cNvSpPr>
          <p:nvPr/>
        </p:nvSpPr>
        <p:spPr>
          <a:xfrm>
            <a:off x="5451339" y="19595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6F802A0-F99F-E28B-F252-86BF56E94787}"/>
              </a:ext>
            </a:extLst>
          </p:cNvPr>
          <p:cNvSpPr/>
          <p:nvPr/>
        </p:nvSpPr>
        <p:spPr>
          <a:xfrm>
            <a:off x="3775754" y="5486120"/>
            <a:ext cx="2320245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AB6493-3F3E-CA33-A197-C0C77A07575D}"/>
              </a:ext>
            </a:extLst>
          </p:cNvPr>
          <p:cNvSpPr/>
          <p:nvPr/>
        </p:nvSpPr>
        <p:spPr>
          <a:xfrm>
            <a:off x="7206143" y="2051386"/>
            <a:ext cx="1292542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9BAB94C-2071-24D3-2948-0182AC4F1B50}"/>
              </a:ext>
            </a:extLst>
          </p:cNvPr>
          <p:cNvSpPr>
            <a:spLocks/>
          </p:cNvSpPr>
          <p:nvPr/>
        </p:nvSpPr>
        <p:spPr>
          <a:xfrm>
            <a:off x="8389750" y="199252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CB71E05-6765-8C05-6E9C-9D138F520E25}"/>
              </a:ext>
            </a:extLst>
          </p:cNvPr>
          <p:cNvCxnSpPr>
            <a:stCxn id="35" idx="3"/>
            <a:endCxn id="41" idx="4"/>
          </p:cNvCxnSpPr>
          <p:nvPr/>
        </p:nvCxnSpPr>
        <p:spPr>
          <a:xfrm flipV="1">
            <a:off x="6095999" y="2327327"/>
            <a:ext cx="2461151" cy="3317736"/>
          </a:xfrm>
          <a:prstGeom prst="bentConnector2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5A8339-14DA-25A9-D3AA-CF86DE25D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76617"/>
              </p:ext>
            </p:extLst>
          </p:nvPr>
        </p:nvGraphicFramePr>
        <p:xfrm>
          <a:off x="10040653" y="1499024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1549120850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459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52107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CE453F-5E6D-0CF2-958A-2DC70B082C63}"/>
              </a:ext>
            </a:extLst>
          </p:cNvPr>
          <p:cNvSpPr txBox="1"/>
          <p:nvPr/>
        </p:nvSpPr>
        <p:spPr>
          <a:xfrm>
            <a:off x="10075186" y="1507152"/>
            <a:ext cx="262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82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AB08FAD-4D40-F355-ADCC-2324CFE2F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6720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38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결과값 정렬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box 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추천순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상세검색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(KMS 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적용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검색버튼 클릭 시 새로운 팝업 페이지 제공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88F2B7-7F85-B77F-CEF0-DFF7D5A1A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" t="2813" r="4054" b="1529"/>
          <a:stretch/>
        </p:blipFill>
        <p:spPr>
          <a:xfrm>
            <a:off x="377505" y="1060287"/>
            <a:ext cx="9160777" cy="5357292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7428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4E5323-C4EC-C190-8220-0990C2FF9F33}"/>
              </a:ext>
            </a:extLst>
          </p:cNvPr>
          <p:cNvSpPr/>
          <p:nvPr/>
        </p:nvSpPr>
        <p:spPr>
          <a:xfrm>
            <a:off x="8021063" y="1768237"/>
            <a:ext cx="588565" cy="89946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575935B-4056-B2EB-81B9-D445C9A746E7}"/>
              </a:ext>
            </a:extLst>
          </p:cNvPr>
          <p:cNvSpPr/>
          <p:nvPr/>
        </p:nvSpPr>
        <p:spPr>
          <a:xfrm>
            <a:off x="8442228" y="15407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BB97D3-B03E-BD2C-94DA-45452824146F}"/>
              </a:ext>
            </a:extLst>
          </p:cNvPr>
          <p:cNvSpPr/>
          <p:nvPr/>
        </p:nvSpPr>
        <p:spPr>
          <a:xfrm>
            <a:off x="4848836" y="1726292"/>
            <a:ext cx="849811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5C87337-F7DD-B305-512A-CD8515BDC95E}"/>
              </a:ext>
            </a:extLst>
          </p:cNvPr>
          <p:cNvSpPr/>
          <p:nvPr/>
        </p:nvSpPr>
        <p:spPr>
          <a:xfrm>
            <a:off x="4681436" y="155989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455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DFDD3805-80A2-623D-90D4-60466A57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044118"/>
            <a:ext cx="9374445" cy="5409302"/>
          </a:xfrm>
          <a:prstGeom prst="rect">
            <a:avLst/>
          </a:prstGeom>
        </p:spPr>
      </p:pic>
      <p:graphicFrame>
        <p:nvGraphicFramePr>
          <p:cNvPr id="83" name="Group 51">
            <a:extLst>
              <a:ext uri="{FF2B5EF4-FFF2-40B4-BE49-F238E27FC236}">
                <a16:creationId xmlns:a16="http://schemas.microsoft.com/office/drawing/2014/main" id="{DF5A43A1-E3F6-4B2D-B882-18C2A68F5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6396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389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및 게시판 분류 통합검색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지식컨텐츠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분류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사용자메뉴얼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OS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가이드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분류 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소분류 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메뉴로 분류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 및 범위 확인 후 적용버튼 누르면 해당 페이지에서 검색결과 조회</a:t>
                      </a:r>
                      <a:b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페이지에서 수정 가능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 분류 카테고리 페이지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메뉴 혹은 컨텐츠에 대한 카테고리 조회</a:t>
                      </a: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분류에서의 검색기능 제공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카테고리 검색 개수 표현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검색된 결과에서 해당 카테고리에 검색된 검색결과 숫자 표현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530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UI-KMS-001-02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 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상세검색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B6F0893-34D0-11F8-CC78-07C9ECB49E6E}"/>
              </a:ext>
            </a:extLst>
          </p:cNvPr>
          <p:cNvSpPr/>
          <p:nvPr/>
        </p:nvSpPr>
        <p:spPr>
          <a:xfrm>
            <a:off x="1073791" y="2191313"/>
            <a:ext cx="2063692" cy="355038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EDD39-8586-4BD3-9B0B-70D2B33D9246}"/>
              </a:ext>
            </a:extLst>
          </p:cNvPr>
          <p:cNvSpPr/>
          <p:nvPr/>
        </p:nvSpPr>
        <p:spPr>
          <a:xfrm>
            <a:off x="965433" y="1839735"/>
            <a:ext cx="7507448" cy="3996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1329095-AA75-9C12-856A-6B90B6AF1C6C}"/>
              </a:ext>
            </a:extLst>
          </p:cNvPr>
          <p:cNvSpPr/>
          <p:nvPr/>
        </p:nvSpPr>
        <p:spPr>
          <a:xfrm>
            <a:off x="816041" y="167408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25773E8-CF1D-7D8D-8EE3-95E44E1E10FA}"/>
              </a:ext>
            </a:extLst>
          </p:cNvPr>
          <p:cNvSpPr/>
          <p:nvPr/>
        </p:nvSpPr>
        <p:spPr>
          <a:xfrm>
            <a:off x="903245" y="22817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7132869-34AD-1854-35C6-B3E688530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86655"/>
              </p:ext>
            </p:extLst>
          </p:nvPr>
        </p:nvGraphicFramePr>
        <p:xfrm>
          <a:off x="10109752" y="1478146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418350028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65640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5965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49FF901-0757-843D-B877-07F459F65EDA}"/>
              </a:ext>
            </a:extLst>
          </p:cNvPr>
          <p:cNvSpPr/>
          <p:nvPr/>
        </p:nvSpPr>
        <p:spPr>
          <a:xfrm>
            <a:off x="10063097" y="1702077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780EE-1C2C-5B50-B3BD-BEBC3DF16C9F}"/>
              </a:ext>
            </a:extLst>
          </p:cNvPr>
          <p:cNvSpPr txBox="1"/>
          <p:nvPr/>
        </p:nvSpPr>
        <p:spPr>
          <a:xfrm>
            <a:off x="10277806" y="1762663"/>
            <a:ext cx="262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CB337D-3ECF-1523-220C-3AEC0E927605}"/>
              </a:ext>
            </a:extLst>
          </p:cNvPr>
          <p:cNvSpPr/>
          <p:nvPr/>
        </p:nvSpPr>
        <p:spPr>
          <a:xfrm>
            <a:off x="967043" y="2635545"/>
            <a:ext cx="2063692" cy="176576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1DCAB12-5A7E-A74D-1959-9A9EAEF727C8}"/>
              </a:ext>
            </a:extLst>
          </p:cNvPr>
          <p:cNvSpPr/>
          <p:nvPr/>
        </p:nvSpPr>
        <p:spPr>
          <a:xfrm>
            <a:off x="2752788" y="26165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29B1125F-6915-836D-5CCF-3CE310001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91964"/>
              </p:ext>
            </p:extLst>
          </p:nvPr>
        </p:nvGraphicFramePr>
        <p:xfrm>
          <a:off x="3201281" y="2733038"/>
          <a:ext cx="5685544" cy="60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2380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1920392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951388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1891384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301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74459" marR="74459" marT="37229" marB="3722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3553" marR="93553" marT="46777" marB="4677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301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74459" marR="74459" marT="37229" marB="3722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74459" marR="74459" marT="37229" marB="372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74459" marR="74459" marT="37229" marB="3722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4459" marR="74459" marT="37229" marB="372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7BBDB5A-E745-1148-AF18-69D9D07BAD53}"/>
              </a:ext>
            </a:extLst>
          </p:cNvPr>
          <p:cNvSpPr/>
          <p:nvPr/>
        </p:nvSpPr>
        <p:spPr>
          <a:xfrm>
            <a:off x="4518185" y="2338952"/>
            <a:ext cx="334800" cy="3218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986D2-49DC-1661-A867-0ED916BC1A5C}"/>
              </a:ext>
            </a:extLst>
          </p:cNvPr>
          <p:cNvSpPr txBox="1"/>
          <p:nvPr/>
        </p:nvSpPr>
        <p:spPr>
          <a:xfrm>
            <a:off x="4890959" y="2296991"/>
            <a:ext cx="128012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요청</a:t>
            </a:r>
            <a:endParaRPr lang="ko-KR" altLang="en-US" sz="16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74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C37D953-3033-DCC8-CDFF-9ED9C3A1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45" y="1028827"/>
            <a:ext cx="9398805" cy="5424593"/>
          </a:xfrm>
          <a:prstGeom prst="rect">
            <a:avLst/>
          </a:prstGeom>
        </p:spPr>
      </p:pic>
      <p:graphicFrame>
        <p:nvGraphicFramePr>
          <p:cNvPr id="75" name="Group 51">
            <a:extLst>
              <a:ext uri="{FF2B5EF4-FFF2-40B4-BE49-F238E27FC236}">
                <a16:creationId xmlns:a16="http://schemas.microsoft.com/office/drawing/2014/main" id="{EE635078-A18B-4538-B6AE-6E8102F5C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940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40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결과가 존재 하지 않을 때의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표시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 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없음 안내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창에 검색가이드 표시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돌아가기 버튼 클릭 시 </a:t>
                      </a:r>
                      <a:r>
                        <a:rPr lang="ko-KR" altLang="en-US" sz="9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메인의</a:t>
                      </a:r>
                      <a:r>
                        <a:rPr lang="ko-KR" altLang="en-US" sz="9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검색창으로 돌아가기</a:t>
                      </a:r>
                      <a:endParaRPr lang="en-US" altLang="ko-KR" sz="9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42EBD7D1-F32C-43E2-AAFF-20A54CC4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61051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1-2.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UI-KMS-001-03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 결과 페이지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검색결과 없음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4A483FF-C6DB-B4A8-CDB3-0A83995E1701}"/>
              </a:ext>
            </a:extLst>
          </p:cNvPr>
          <p:cNvSpPr/>
          <p:nvPr/>
        </p:nvSpPr>
        <p:spPr>
          <a:xfrm>
            <a:off x="1879512" y="1606483"/>
            <a:ext cx="5731146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8C9CFC-255D-A313-E6FE-2710D0CB9CA2}"/>
              </a:ext>
            </a:extLst>
          </p:cNvPr>
          <p:cNvSpPr/>
          <p:nvPr/>
        </p:nvSpPr>
        <p:spPr>
          <a:xfrm>
            <a:off x="1267914" y="3015930"/>
            <a:ext cx="4554813" cy="10917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E778616-2CDB-77D9-938E-CADC4E5C076E}"/>
              </a:ext>
            </a:extLst>
          </p:cNvPr>
          <p:cNvSpPr>
            <a:spLocks/>
          </p:cNvSpPr>
          <p:nvPr/>
        </p:nvSpPr>
        <p:spPr>
          <a:xfrm>
            <a:off x="1100514" y="284853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7492720-F95D-5108-2DE6-B853086C4DAF}"/>
              </a:ext>
            </a:extLst>
          </p:cNvPr>
          <p:cNvSpPr/>
          <p:nvPr/>
        </p:nvSpPr>
        <p:spPr>
          <a:xfrm>
            <a:off x="1712112" y="160648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2D7285-9DC9-FD1F-DB80-BB735E32FC0E}"/>
              </a:ext>
            </a:extLst>
          </p:cNvPr>
          <p:cNvSpPr/>
          <p:nvPr/>
        </p:nvSpPr>
        <p:spPr>
          <a:xfrm>
            <a:off x="4144958" y="4275122"/>
            <a:ext cx="1534389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632C93-D6BD-AC57-94EF-1A4C817DF9D6}"/>
              </a:ext>
            </a:extLst>
          </p:cNvPr>
          <p:cNvSpPr>
            <a:spLocks/>
          </p:cNvSpPr>
          <p:nvPr/>
        </p:nvSpPr>
        <p:spPr>
          <a:xfrm>
            <a:off x="3977558" y="427512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0477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1195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000" dirty="0"/>
                        <a:t> Wiki(</a:t>
                      </a:r>
                      <a:r>
                        <a:rPr lang="ko-KR" altLang="en-US" sz="1000" dirty="0"/>
                        <a:t>콘텐츠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최신버전 다운로드 연결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하위메뉴는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Wiki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콘텐츠 페이지 구성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관리자만 작성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E730E4E-AAF9-6525-0B9B-7EA002A59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159" r="4582"/>
          <a:stretch/>
        </p:blipFill>
        <p:spPr>
          <a:xfrm>
            <a:off x="267855" y="1088156"/>
            <a:ext cx="9111037" cy="5287477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268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최신버전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UI-KMS-002-01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최신버전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D448FCF-88A6-BABF-8C64-80307DE6F7B0}"/>
              </a:ext>
            </a:extLst>
          </p:cNvPr>
          <p:cNvSpPr/>
          <p:nvPr/>
        </p:nvSpPr>
        <p:spPr>
          <a:xfrm>
            <a:off x="688687" y="1769751"/>
            <a:ext cx="1526007" cy="11580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A13C44-701C-C835-5BAA-076C0F982E85}"/>
              </a:ext>
            </a:extLst>
          </p:cNvPr>
          <p:cNvSpPr/>
          <p:nvPr/>
        </p:nvSpPr>
        <p:spPr>
          <a:xfrm>
            <a:off x="2444015" y="2212281"/>
            <a:ext cx="6356036" cy="35575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7BE4416-3C92-22D2-484C-977CFDD4CD4A}"/>
              </a:ext>
            </a:extLst>
          </p:cNvPr>
          <p:cNvSpPr>
            <a:spLocks/>
          </p:cNvSpPr>
          <p:nvPr/>
        </p:nvSpPr>
        <p:spPr>
          <a:xfrm>
            <a:off x="8754671" y="218135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23114FD-C99F-BBB8-19F2-7DA27CECD277}"/>
              </a:ext>
            </a:extLst>
          </p:cNvPr>
          <p:cNvSpPr/>
          <p:nvPr/>
        </p:nvSpPr>
        <p:spPr>
          <a:xfrm>
            <a:off x="473187" y="16168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55DF7B4-10CF-310C-D088-740978B755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2710"/>
              </p:ext>
            </p:extLst>
          </p:nvPr>
        </p:nvGraphicFramePr>
        <p:xfrm>
          <a:off x="10022341" y="145467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B8182A1-E98F-0B55-4DE8-84E96ECB81D5}"/>
              </a:ext>
            </a:extLst>
          </p:cNvPr>
          <p:cNvSpPr/>
          <p:nvPr/>
        </p:nvSpPr>
        <p:spPr>
          <a:xfrm>
            <a:off x="9979118" y="1683415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6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02411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82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Wiki(</a:t>
                      </a:r>
                      <a:r>
                        <a:rPr lang="ko-KR" altLang="en-US" sz="1000" dirty="0"/>
                        <a:t>콘텐츠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 하위메뉴는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이전버전 다운로드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  wiki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콘텐츠페이지 구성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버전명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 링크 연결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관리자만 작성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- 4.0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이전까지 다운로드 링크 제공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4.0, 3.0, ME,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Moordev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'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이전버전 및 관련사이트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’, ‘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배포판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메뉴 포함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95098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이전버전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UI-KMS-002-02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이전버전 다운로드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DAD6B64-4E90-F365-7FE7-1073C0C6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80" y="2304090"/>
            <a:ext cx="6332275" cy="3428087"/>
          </a:xfrm>
          <a:prstGeom prst="rect">
            <a:avLst/>
          </a:prstGeom>
        </p:spPr>
      </p:pic>
      <p:pic>
        <p:nvPicPr>
          <p:cNvPr id="6" name="그림 5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63F76E9-1C4C-1779-C7F0-577CE043C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159" r="4582" b="83937"/>
          <a:stretch/>
        </p:blipFill>
        <p:spPr>
          <a:xfrm>
            <a:off x="267855" y="1107805"/>
            <a:ext cx="9111037" cy="65675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33B973D-04BB-E50D-E0D0-53A18DD6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0" y="1768684"/>
            <a:ext cx="1415774" cy="11580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C7F801-5488-23EC-480E-26B475929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83" y="1877294"/>
            <a:ext cx="6277100" cy="257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FDD7BF-3E9D-CC6E-C1AB-062D5A0BB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430" y="1936351"/>
            <a:ext cx="813955" cy="15586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02E79E-EB87-6641-667B-67FF6FBF01FA}"/>
              </a:ext>
            </a:extLst>
          </p:cNvPr>
          <p:cNvSpPr/>
          <p:nvPr/>
        </p:nvSpPr>
        <p:spPr>
          <a:xfrm>
            <a:off x="688687" y="1769751"/>
            <a:ext cx="1526007" cy="11580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8FE27F-5E32-57C4-9CB2-748DFA44240F}"/>
              </a:ext>
            </a:extLst>
          </p:cNvPr>
          <p:cNvSpPr/>
          <p:nvPr/>
        </p:nvSpPr>
        <p:spPr>
          <a:xfrm>
            <a:off x="2477571" y="2212282"/>
            <a:ext cx="6356036" cy="351989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78C2587-6C62-E0F4-92B9-1E21AB81504D}"/>
              </a:ext>
            </a:extLst>
          </p:cNvPr>
          <p:cNvSpPr>
            <a:spLocks/>
          </p:cNvSpPr>
          <p:nvPr/>
        </p:nvSpPr>
        <p:spPr>
          <a:xfrm>
            <a:off x="8754671" y="218135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7CCB34D-1CA1-1DEB-8432-5F845648C318}"/>
              </a:ext>
            </a:extLst>
          </p:cNvPr>
          <p:cNvSpPr/>
          <p:nvPr/>
        </p:nvSpPr>
        <p:spPr>
          <a:xfrm>
            <a:off x="473187" y="16168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84DE72-546C-E6D8-9666-A46F9BB82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687" y="5852354"/>
            <a:ext cx="8570905" cy="50748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3FE118-2CEE-EC2D-F5C1-D5552372D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03925"/>
              </p:ext>
            </p:extLst>
          </p:nvPr>
        </p:nvGraphicFramePr>
        <p:xfrm>
          <a:off x="10022341" y="145467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3221F03-D5E6-1532-E6EF-93B547B207E9}"/>
              </a:ext>
            </a:extLst>
          </p:cNvPr>
          <p:cNvSpPr/>
          <p:nvPr/>
        </p:nvSpPr>
        <p:spPr>
          <a:xfrm>
            <a:off x="9979118" y="1944679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5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1799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이용약관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UI-KMS-002-03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다운로드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상세 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이용약관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6247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82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Wiki(</a:t>
                      </a:r>
                      <a:r>
                        <a:rPr lang="ko-KR" altLang="en-US" sz="1000" dirty="0"/>
                        <a:t>콘텐츠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이용약관 동일하게 적용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https://hamonikr.org/page_YaNU21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B0D9164-08EF-182C-AEAC-94CDA9C2B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572" y="1877294"/>
            <a:ext cx="6277100" cy="2736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991690-38F7-EDB6-6A2F-CE76ADD3D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7" y="1764559"/>
            <a:ext cx="1434986" cy="1158008"/>
          </a:xfrm>
          <a:prstGeom prst="rect">
            <a:avLst/>
          </a:prstGeom>
        </p:spPr>
      </p:pic>
      <p:pic>
        <p:nvPicPr>
          <p:cNvPr id="10" name="그림 9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A39650D-3124-5FB9-0233-5654D6417D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159" r="4582" b="83937"/>
          <a:stretch/>
        </p:blipFill>
        <p:spPr>
          <a:xfrm>
            <a:off x="267855" y="1107805"/>
            <a:ext cx="9111037" cy="6567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0ED223-A771-63A1-1704-BDB543B7AD44}"/>
              </a:ext>
            </a:extLst>
          </p:cNvPr>
          <p:cNvSpPr/>
          <p:nvPr/>
        </p:nvSpPr>
        <p:spPr>
          <a:xfrm>
            <a:off x="2608976" y="1927628"/>
            <a:ext cx="956345" cy="161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385CA3-22FA-3261-5DC6-5ED41CD6F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260" y="1935121"/>
            <a:ext cx="485775" cy="152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9C812A-F251-96D1-ED8F-59340395A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87" y="5852354"/>
            <a:ext cx="8570905" cy="5074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2B2748-514C-F658-8D4B-10CAC86FA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4020" y="2164698"/>
            <a:ext cx="5866220" cy="362426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2AEDC7-AD61-EACC-55B8-EC3BF6CDC209}"/>
              </a:ext>
            </a:extLst>
          </p:cNvPr>
          <p:cNvSpPr/>
          <p:nvPr/>
        </p:nvSpPr>
        <p:spPr>
          <a:xfrm>
            <a:off x="2625754" y="2139952"/>
            <a:ext cx="6056852" cy="3689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B6235B2-EF6A-6304-A06F-4F479466D81A}"/>
              </a:ext>
            </a:extLst>
          </p:cNvPr>
          <p:cNvSpPr/>
          <p:nvPr/>
        </p:nvSpPr>
        <p:spPr>
          <a:xfrm>
            <a:off x="2393476" y="198708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5E7F34-217F-B5AD-5FB3-3C0662028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503925"/>
              </p:ext>
            </p:extLst>
          </p:nvPr>
        </p:nvGraphicFramePr>
        <p:xfrm>
          <a:off x="10022341" y="145467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B9272F2-CF60-68AD-DD39-170ACA040E06}"/>
              </a:ext>
            </a:extLst>
          </p:cNvPr>
          <p:cNvSpPr/>
          <p:nvPr/>
        </p:nvSpPr>
        <p:spPr>
          <a:xfrm>
            <a:off x="9979118" y="2215264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9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18F6FA8-E139-9F13-8393-8FA5709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4037" r="5484"/>
          <a:stretch/>
        </p:blipFill>
        <p:spPr>
          <a:xfrm>
            <a:off x="427838" y="1022657"/>
            <a:ext cx="8749718" cy="5424593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23022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 권한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 권한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및 로그인 사용자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읽기는 모든 사용자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4819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공지사항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28824FC-4F8E-46EF-C2E7-2FEF740BD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42" y="1728484"/>
            <a:ext cx="1358364" cy="13922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425B03-DB95-9976-7451-8175674B7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665" y="1909894"/>
            <a:ext cx="438150" cy="152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7773B9E-FEE5-E669-1775-6B7FAE64D922}"/>
              </a:ext>
            </a:extLst>
          </p:cNvPr>
          <p:cNvSpPr/>
          <p:nvPr/>
        </p:nvSpPr>
        <p:spPr>
          <a:xfrm>
            <a:off x="923442" y="1736195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2B31824-263A-425D-A6FB-6A1A86A5AB62}"/>
              </a:ext>
            </a:extLst>
          </p:cNvPr>
          <p:cNvSpPr/>
          <p:nvPr/>
        </p:nvSpPr>
        <p:spPr>
          <a:xfrm>
            <a:off x="605899" y="16144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EE96DD-4EB6-380B-A9A4-0D2F5A50AE96}"/>
              </a:ext>
            </a:extLst>
          </p:cNvPr>
          <p:cNvSpPr/>
          <p:nvPr/>
        </p:nvSpPr>
        <p:spPr>
          <a:xfrm>
            <a:off x="2777409" y="2374084"/>
            <a:ext cx="5611581" cy="8586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9F2B49-4048-44E0-1618-2C0E49CF2CFA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E0AD83-C59D-B561-E0F0-70B0B22A3E1A}"/>
              </a:ext>
            </a:extLst>
          </p:cNvPr>
          <p:cNvSpPr/>
          <p:nvPr/>
        </p:nvSpPr>
        <p:spPr>
          <a:xfrm>
            <a:off x="7828384" y="5365101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C40DA0A-812A-A5A7-4353-886E3674D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692765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E9DEC1-1424-2FCE-6C7F-E2F90A21D6DE}"/>
              </a:ext>
            </a:extLst>
          </p:cNvPr>
          <p:cNvSpPr/>
          <p:nvPr/>
        </p:nvSpPr>
        <p:spPr>
          <a:xfrm>
            <a:off x="9988987" y="1709218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F1D961-CADC-7867-5937-DAB7A18F1419}"/>
              </a:ext>
            </a:extLst>
          </p:cNvPr>
          <p:cNvSpPr txBox="1"/>
          <p:nvPr/>
        </p:nvSpPr>
        <p:spPr>
          <a:xfrm>
            <a:off x="5439410" y="591127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u="sng" spc="600" dirty="0"/>
              <a:t>개정이력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F5E5E62-C6E2-DA9C-7DC4-2C00CD05E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57348"/>
              </p:ext>
            </p:extLst>
          </p:nvPr>
        </p:nvGraphicFramePr>
        <p:xfrm>
          <a:off x="729674" y="1185950"/>
          <a:ext cx="10658761" cy="4946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453">
                  <a:extLst>
                    <a:ext uri="{9D8B030D-6E8A-4147-A177-3AD203B41FA5}">
                      <a16:colId xmlns:a16="http://schemas.microsoft.com/office/drawing/2014/main" val="2242236271"/>
                    </a:ext>
                  </a:extLst>
                </a:gridCol>
                <a:gridCol w="1348509">
                  <a:extLst>
                    <a:ext uri="{9D8B030D-6E8A-4147-A177-3AD203B41FA5}">
                      <a16:colId xmlns:a16="http://schemas.microsoft.com/office/drawing/2014/main" val="1300475255"/>
                    </a:ext>
                  </a:extLst>
                </a:gridCol>
                <a:gridCol w="5449455">
                  <a:extLst>
                    <a:ext uri="{9D8B030D-6E8A-4147-A177-3AD203B41FA5}">
                      <a16:colId xmlns:a16="http://schemas.microsoft.com/office/drawing/2014/main" val="1029887730"/>
                    </a:ext>
                  </a:extLst>
                </a:gridCol>
                <a:gridCol w="1491672">
                  <a:extLst>
                    <a:ext uri="{9D8B030D-6E8A-4147-A177-3AD203B41FA5}">
                      <a16:colId xmlns:a16="http://schemas.microsoft.com/office/drawing/2014/main" val="350773714"/>
                    </a:ext>
                  </a:extLst>
                </a:gridCol>
                <a:gridCol w="1491672">
                  <a:extLst>
                    <a:ext uri="{9D8B030D-6E8A-4147-A177-3AD203B41FA5}">
                      <a16:colId xmlns:a16="http://schemas.microsoft.com/office/drawing/2014/main" val="3244182284"/>
                    </a:ext>
                  </a:extLst>
                </a:gridCol>
              </a:tblGrid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변경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승인자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2187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2022-05-04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최초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㈜</a:t>
                      </a:r>
                      <a:r>
                        <a:rPr lang="ko-KR" altLang="en-US" sz="1000" dirty="0" err="1"/>
                        <a:t>인베슘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박태은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㈜</a:t>
                      </a:r>
                      <a:r>
                        <a:rPr lang="ko-KR" altLang="en-US" sz="1000" dirty="0" err="1"/>
                        <a:t>인베슘</a:t>
                      </a: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박태은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330822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2022-08-06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메뉴구조 변경 및 화면설계서 현행화</a:t>
                      </a:r>
                      <a:r>
                        <a:rPr lang="en-US" altLang="ko-KR" sz="1000" dirty="0"/>
                        <a:t>(1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955829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2022-08-08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화면설계서 상세화</a:t>
                      </a:r>
                      <a:r>
                        <a:rPr lang="en-US" altLang="ko-KR" sz="1000" dirty="0"/>
                        <a:t>(1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432384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화면설계서 상세화</a:t>
                      </a:r>
                      <a:r>
                        <a:rPr lang="en-US" altLang="ko-KR" sz="1000" dirty="0"/>
                        <a:t>(2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76157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2022-08-17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화면설계서 상세화</a:t>
                      </a:r>
                      <a:r>
                        <a:rPr lang="en-US" altLang="ko-KR" sz="1000" dirty="0"/>
                        <a:t>(3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황세희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809828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2022-08-26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화면설계서 피드백 수렴 및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메뉴구조도 작성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메인 구성</a:t>
                      </a:r>
                      <a:r>
                        <a:rPr lang="en-US" altLang="ko-KR" sz="1000" dirty="0"/>
                        <a:t>(4</a:t>
                      </a:r>
                      <a:r>
                        <a:rPr lang="ko-KR" altLang="en-US" sz="1000" dirty="0"/>
                        <a:t>차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류훈선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314472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V1.5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2022-08-29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KMS</a:t>
                      </a:r>
                      <a:r>
                        <a:rPr lang="ko-KR" altLang="en-US" sz="1000" dirty="0"/>
                        <a:t> 기능 화면 설계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통합검색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관리자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컨텐츠 관리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류훈선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214370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V2.0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2022-10-19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KMS</a:t>
                      </a:r>
                      <a:r>
                        <a:rPr lang="ko-KR" altLang="en-US" sz="1000" dirty="0"/>
                        <a:t> 기능화면 수정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컨테이너 관리기능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류훈선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김영곤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82856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720212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73851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779129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34773"/>
                  </a:ext>
                </a:extLst>
              </a:tr>
              <a:tr h="353357"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878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AAC02A5-DAB9-76E6-34DA-46506228BD6E}"/>
              </a:ext>
            </a:extLst>
          </p:cNvPr>
          <p:cNvSpPr txBox="1"/>
          <p:nvPr/>
        </p:nvSpPr>
        <p:spPr>
          <a:xfrm>
            <a:off x="729674" y="6136068"/>
            <a:ext cx="6207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※ </a:t>
            </a:r>
            <a:r>
              <a:rPr lang="ko-KR" altLang="en-US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변경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내용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: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최초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작성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수정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추가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삭제로 구분하여 작성함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수정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추가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, </a:t>
            </a:r>
            <a:r>
              <a:rPr lang="ko-KR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삭제의 경우 괄호 안에 해당 내용을 기술함</a:t>
            </a:r>
            <a:r>
              <a:rPr lang="en-US" altLang="ko-KR" sz="9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</a:t>
            </a:r>
            <a:endParaRPr lang="ko-KR" altLang="ko-KR" sz="9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  <a:p>
            <a:endParaRPr lang="ko-KR" altLang="en-US" sz="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FA780-2211-30FB-1AC0-DEE938700695}"/>
              </a:ext>
            </a:extLst>
          </p:cNvPr>
          <p:cNvSpPr txBox="1"/>
          <p:nvPr/>
        </p:nvSpPr>
        <p:spPr>
          <a:xfrm>
            <a:off x="9709727" y="115515"/>
            <a:ext cx="24822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화면설계서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33697-E829-B41C-477D-D07D50DB6907}"/>
              </a:ext>
            </a:extLst>
          </p:cNvPr>
          <p:cNvSpPr txBox="1"/>
          <p:nvPr/>
        </p:nvSpPr>
        <p:spPr>
          <a:xfrm>
            <a:off x="1470893" y="157018"/>
            <a:ext cx="28240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</p:spTree>
    <p:extLst>
      <p:ext uri="{BB962C8B-B14F-4D97-AF65-F5344CB8AC3E}">
        <p14:creationId xmlns:p14="http://schemas.microsoft.com/office/powerpoint/2010/main" val="3648448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36225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댓글권한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사용자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읽기는 모든 사용자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34089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자유게시판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자유게시판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림 3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18F6FA8-E139-9F13-8393-8FA5709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4037" r="5484"/>
          <a:stretch/>
        </p:blipFill>
        <p:spPr>
          <a:xfrm>
            <a:off x="427838" y="1022657"/>
            <a:ext cx="8749718" cy="5424593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B09FA25-B31F-4735-1099-F189CF5BA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30" y="1736195"/>
            <a:ext cx="1326998" cy="13922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03A004-97F1-4D80-E221-CC41E267E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135" y="1925481"/>
            <a:ext cx="467591" cy="1212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FADC78-FCE0-4942-799C-B737195BF81C}"/>
              </a:ext>
            </a:extLst>
          </p:cNvPr>
          <p:cNvSpPr/>
          <p:nvPr/>
        </p:nvSpPr>
        <p:spPr>
          <a:xfrm>
            <a:off x="923442" y="1736195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1DB984E-B268-990B-B3B1-6E5EC5629187}"/>
              </a:ext>
            </a:extLst>
          </p:cNvPr>
          <p:cNvSpPr/>
          <p:nvPr/>
        </p:nvSpPr>
        <p:spPr>
          <a:xfrm>
            <a:off x="605899" y="16144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8073F8-24C3-82CD-7AE2-BF0686BF8724}"/>
              </a:ext>
            </a:extLst>
          </p:cNvPr>
          <p:cNvSpPr/>
          <p:nvPr/>
        </p:nvSpPr>
        <p:spPr>
          <a:xfrm>
            <a:off x="2777409" y="2374084"/>
            <a:ext cx="5611581" cy="8586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2B42F8-5C08-20C2-0FAC-D7F95D20E9DB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07E8A9-D4F1-49B3-C14E-9DA0ABDEC1C2}"/>
              </a:ext>
            </a:extLst>
          </p:cNvPr>
          <p:cNvSpPr/>
          <p:nvPr/>
        </p:nvSpPr>
        <p:spPr>
          <a:xfrm>
            <a:off x="2741135" y="3445447"/>
            <a:ext cx="5611581" cy="4934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7C1D0A6-2045-9213-EEE9-3F70129816A4}"/>
              </a:ext>
            </a:extLst>
          </p:cNvPr>
          <p:cNvSpPr/>
          <p:nvPr/>
        </p:nvSpPr>
        <p:spPr>
          <a:xfrm>
            <a:off x="2423593" y="32904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EA25D-5D2A-EA8E-7790-C7B97EF4FD3E}"/>
              </a:ext>
            </a:extLst>
          </p:cNvPr>
          <p:cNvSpPr/>
          <p:nvPr/>
        </p:nvSpPr>
        <p:spPr>
          <a:xfrm>
            <a:off x="7828384" y="5365101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AC103C9-06A4-4F11-6FF8-15601169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2107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3EEABD-BC51-F4F2-174E-39B00D99331C}"/>
              </a:ext>
            </a:extLst>
          </p:cNvPr>
          <p:cNvSpPr/>
          <p:nvPr/>
        </p:nvSpPr>
        <p:spPr>
          <a:xfrm>
            <a:off x="9988987" y="1970481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9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03050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댓글권한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사용자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읽기는 모든 사용자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92107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질문과 답변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질문과 답변 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" name="그림 37" descr="텍스트, 실내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18F6FA8-E139-9F13-8393-8FA5709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4037" r="5484"/>
          <a:stretch/>
        </p:blipFill>
        <p:spPr>
          <a:xfrm>
            <a:off x="427838" y="1022657"/>
            <a:ext cx="8749718" cy="54245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97CF537-1B99-8FB3-0419-231304CB9A67}"/>
              </a:ext>
            </a:extLst>
          </p:cNvPr>
          <p:cNvSpPr/>
          <p:nvPr/>
        </p:nvSpPr>
        <p:spPr>
          <a:xfrm>
            <a:off x="605899" y="16144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CD8B5-3D8B-2DB0-987D-3370F48924DC}"/>
              </a:ext>
            </a:extLst>
          </p:cNvPr>
          <p:cNvSpPr/>
          <p:nvPr/>
        </p:nvSpPr>
        <p:spPr>
          <a:xfrm>
            <a:off x="2777409" y="2374084"/>
            <a:ext cx="5611581" cy="85863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C782B1F-0FDD-CBE8-A807-C9E105AFDC84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F74A33-EAE6-2640-2CDD-3E60130581DC}"/>
              </a:ext>
            </a:extLst>
          </p:cNvPr>
          <p:cNvSpPr/>
          <p:nvPr/>
        </p:nvSpPr>
        <p:spPr>
          <a:xfrm>
            <a:off x="2741135" y="3445447"/>
            <a:ext cx="5611581" cy="4934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FD714A-6A32-4DEC-BE17-5A7329FFFE54}"/>
              </a:ext>
            </a:extLst>
          </p:cNvPr>
          <p:cNvSpPr/>
          <p:nvPr/>
        </p:nvSpPr>
        <p:spPr>
          <a:xfrm>
            <a:off x="2423593" y="32904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2E6E87-2AF5-BD7F-6C20-DB914F1A2531}"/>
              </a:ext>
            </a:extLst>
          </p:cNvPr>
          <p:cNvSpPr/>
          <p:nvPr/>
        </p:nvSpPr>
        <p:spPr>
          <a:xfrm>
            <a:off x="923442" y="1736195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5A940-BD9A-9DC4-982B-E71AB3B97F0C}"/>
              </a:ext>
            </a:extLst>
          </p:cNvPr>
          <p:cNvSpPr/>
          <p:nvPr/>
        </p:nvSpPr>
        <p:spPr>
          <a:xfrm>
            <a:off x="7828384" y="5365101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862583-883A-68D5-ECB7-3C4F6E2A5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2107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492D7-62C2-6EF7-6598-BEA244BA0A57}"/>
              </a:ext>
            </a:extLst>
          </p:cNvPr>
          <p:cNvSpPr/>
          <p:nvPr/>
        </p:nvSpPr>
        <p:spPr>
          <a:xfrm>
            <a:off x="9988987" y="2231737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5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F06F2A-D53C-1B90-583E-6258440C1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2" y="1098158"/>
            <a:ext cx="9008833" cy="5269965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27557"/>
              </p:ext>
            </p:extLst>
          </p:nvPr>
        </p:nvGraphicFramePr>
        <p:xfrm>
          <a:off x="301073" y="1022657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우선 노출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글쓰기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댓글권한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사용자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최신글은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항상 상단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번째로 노출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색으로 구분하여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 게시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일까지는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[N]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b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수정관련 글에는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[U]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옆에 괄호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댓글 수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54814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사용기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UI-KMS-003-04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커뮤니티 상세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하모니카 사용기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B97CF537-1B99-8FB3-0419-231304CB9A67}"/>
              </a:ext>
            </a:extLst>
          </p:cNvPr>
          <p:cNvSpPr/>
          <p:nvPr/>
        </p:nvSpPr>
        <p:spPr>
          <a:xfrm>
            <a:off x="756901" y="183259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0CD8B5-3D8B-2DB0-987D-3370F48924DC}"/>
              </a:ext>
            </a:extLst>
          </p:cNvPr>
          <p:cNvSpPr/>
          <p:nvPr/>
        </p:nvSpPr>
        <p:spPr>
          <a:xfrm>
            <a:off x="2727075" y="2600587"/>
            <a:ext cx="5611581" cy="76440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C782B1F-0FDD-CBE8-A807-C9E105AFDC84}"/>
              </a:ext>
            </a:extLst>
          </p:cNvPr>
          <p:cNvSpPr/>
          <p:nvPr/>
        </p:nvSpPr>
        <p:spPr>
          <a:xfrm>
            <a:off x="2409533" y="236085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F74A33-EAE6-2640-2CDD-3E60130581DC}"/>
              </a:ext>
            </a:extLst>
          </p:cNvPr>
          <p:cNvSpPr/>
          <p:nvPr/>
        </p:nvSpPr>
        <p:spPr>
          <a:xfrm>
            <a:off x="2732746" y="3554504"/>
            <a:ext cx="5611581" cy="4934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8FD714A-6A32-4DEC-BE17-5A7329FFFE54}"/>
              </a:ext>
            </a:extLst>
          </p:cNvPr>
          <p:cNvSpPr/>
          <p:nvPr/>
        </p:nvSpPr>
        <p:spPr>
          <a:xfrm>
            <a:off x="2423593" y="339954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2E6E87-2AF5-BD7F-6C20-DB914F1A2531}"/>
              </a:ext>
            </a:extLst>
          </p:cNvPr>
          <p:cNvSpPr/>
          <p:nvPr/>
        </p:nvSpPr>
        <p:spPr>
          <a:xfrm>
            <a:off x="1074444" y="1954309"/>
            <a:ext cx="1350009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3A9193-75ED-6D90-1091-B196BD734105}"/>
              </a:ext>
            </a:extLst>
          </p:cNvPr>
          <p:cNvSpPr/>
          <p:nvPr/>
        </p:nvSpPr>
        <p:spPr>
          <a:xfrm>
            <a:off x="7568325" y="5339934"/>
            <a:ext cx="662474" cy="251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D6D096B-B2AE-5259-CC60-072BF9189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2107"/>
              </p:ext>
            </p:extLst>
          </p:nvPr>
        </p:nvGraphicFramePr>
        <p:xfrm>
          <a:off x="10027589" y="14765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6BF166-0B2B-B18F-311D-8C76B8831662}"/>
              </a:ext>
            </a:extLst>
          </p:cNvPr>
          <p:cNvSpPr/>
          <p:nvPr/>
        </p:nvSpPr>
        <p:spPr>
          <a:xfrm>
            <a:off x="9988987" y="2492992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1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885986"/>
              </p:ext>
            </p:extLst>
          </p:nvPr>
        </p:nvGraphicFramePr>
        <p:xfrm>
          <a:off x="270625" y="1037216"/>
          <a:ext cx="11684000" cy="5424593"/>
        </p:xfrm>
        <a:graphic>
          <a:graphicData uri="http://schemas.openxmlformats.org/drawingml/2006/table">
            <a:tbl>
              <a:tblPr/>
              <a:tblGrid>
                <a:gridCol w="908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에디터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모든 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공지시항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적용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 작성 구분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 추가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사용자별 게시판 유형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다르게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질문과 답변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시 폰트 굵기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바탕색 변경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 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댓글 허용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알림 체크 시 댓글이 있으면 알림 팝업창에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임시저장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사용기 내용 임시저장 및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화면으로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클릭 시 사용기 내용 등록 완료하고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사용기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리스트 화면으로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쉼표 표시로 해시태그 입력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7" name="그림 3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F0A5094F-C2BB-915D-F0FC-66D619E95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7" y="1028827"/>
            <a:ext cx="8730762" cy="5363584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238648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커뮤니티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UI-KMS-003-05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게시판 신규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삭제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3C8A1DF2-AF34-BD94-695A-56E0994F7695}"/>
              </a:ext>
            </a:extLst>
          </p:cNvPr>
          <p:cNvSpPr/>
          <p:nvPr/>
        </p:nvSpPr>
        <p:spPr>
          <a:xfrm>
            <a:off x="2634796" y="2374083"/>
            <a:ext cx="5611581" cy="291448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3026D9A-3553-9B35-9CF6-82D4A2F7C9D8}"/>
              </a:ext>
            </a:extLst>
          </p:cNvPr>
          <p:cNvSpPr/>
          <p:nvPr/>
        </p:nvSpPr>
        <p:spPr>
          <a:xfrm>
            <a:off x="1134439" y="1890829"/>
            <a:ext cx="1358364" cy="139222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275D79B-5E96-A807-7252-58549CB5C0FD}"/>
              </a:ext>
            </a:extLst>
          </p:cNvPr>
          <p:cNvSpPr/>
          <p:nvPr/>
        </p:nvSpPr>
        <p:spPr>
          <a:xfrm>
            <a:off x="2459867" y="21930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414661-E83A-0C3E-188A-B0FB29C305B6}"/>
              </a:ext>
            </a:extLst>
          </p:cNvPr>
          <p:cNvSpPr/>
          <p:nvPr/>
        </p:nvSpPr>
        <p:spPr>
          <a:xfrm>
            <a:off x="6882506" y="2161003"/>
            <a:ext cx="1341107" cy="88420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E496AE4-AD6A-2A90-8C87-F180D4B408CD}"/>
              </a:ext>
            </a:extLst>
          </p:cNvPr>
          <p:cNvSpPr/>
          <p:nvPr/>
        </p:nvSpPr>
        <p:spPr>
          <a:xfrm>
            <a:off x="816896" y="176911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74687C-B6E0-BBD4-2BC7-BB9FB83CB040}"/>
              </a:ext>
            </a:extLst>
          </p:cNvPr>
          <p:cNvSpPr/>
          <p:nvPr/>
        </p:nvSpPr>
        <p:spPr>
          <a:xfrm>
            <a:off x="6692342" y="197827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70B1E65-1A26-BF51-F478-4A28B81BBD98}"/>
              </a:ext>
            </a:extLst>
          </p:cNvPr>
          <p:cNvSpPr/>
          <p:nvPr/>
        </p:nvSpPr>
        <p:spPr>
          <a:xfrm>
            <a:off x="2515567" y="5349582"/>
            <a:ext cx="1485981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04D9DC2-3150-2E74-AC03-4DD2C3C8EACC}"/>
              </a:ext>
            </a:extLst>
          </p:cNvPr>
          <p:cNvSpPr/>
          <p:nvPr/>
        </p:nvSpPr>
        <p:spPr>
          <a:xfrm>
            <a:off x="2325403" y="516685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9C1EBD-D5E7-ADDF-2AC1-CAB68159B71C}"/>
              </a:ext>
            </a:extLst>
          </p:cNvPr>
          <p:cNvSpPr/>
          <p:nvPr/>
        </p:nvSpPr>
        <p:spPr>
          <a:xfrm>
            <a:off x="7222921" y="5332804"/>
            <a:ext cx="494555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D44E8B6-4E8E-F655-06D7-DA1D6287EAF8}"/>
              </a:ext>
            </a:extLst>
          </p:cNvPr>
          <p:cNvSpPr/>
          <p:nvPr/>
        </p:nvSpPr>
        <p:spPr>
          <a:xfrm>
            <a:off x="6944939" y="552033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32192E-E140-9253-76D3-36E75D2D6F9B}"/>
              </a:ext>
            </a:extLst>
          </p:cNvPr>
          <p:cNvSpPr/>
          <p:nvPr/>
        </p:nvSpPr>
        <p:spPr>
          <a:xfrm>
            <a:off x="7717476" y="5338110"/>
            <a:ext cx="494555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32DCE80-2548-2DB9-AEBC-8588ECD0A7ED}"/>
              </a:ext>
            </a:extLst>
          </p:cNvPr>
          <p:cNvSpPr/>
          <p:nvPr/>
        </p:nvSpPr>
        <p:spPr>
          <a:xfrm>
            <a:off x="8127532" y="551610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D14AD-AD41-F86D-290D-DC2F624C6256}"/>
              </a:ext>
            </a:extLst>
          </p:cNvPr>
          <p:cNvSpPr/>
          <p:nvPr/>
        </p:nvSpPr>
        <p:spPr>
          <a:xfrm>
            <a:off x="4593940" y="5328577"/>
            <a:ext cx="2081624" cy="31069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F7451A6-E764-ADBE-1C55-8CBA3AB29ECF}"/>
              </a:ext>
            </a:extLst>
          </p:cNvPr>
          <p:cNvSpPr/>
          <p:nvPr/>
        </p:nvSpPr>
        <p:spPr>
          <a:xfrm>
            <a:off x="4332736" y="551610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639EA-55EF-783D-7676-246C328F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14" y="1333068"/>
            <a:ext cx="847288" cy="2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4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C2B6D74-D5CF-CD02-795B-6444F49B9A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4159" r="6256"/>
          <a:stretch/>
        </p:blipFill>
        <p:spPr>
          <a:xfrm>
            <a:off x="312573" y="1409351"/>
            <a:ext cx="9150210" cy="4900050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1626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kumimoji="0" lang="ko-KR" altLang="en-US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가이드 </a:t>
                      </a:r>
                      <a:r>
                        <a:rPr kumimoji="0" lang="en-US" altLang="ko-KR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소개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UI-KMS-004-01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하모니카 소개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509286"/>
              </p:ext>
            </p:extLst>
          </p:nvPr>
        </p:nvGraphicFramePr>
        <p:xfrm>
          <a:off x="240145" y="1344624"/>
          <a:ext cx="11682537" cy="5099720"/>
        </p:xfrm>
        <a:graphic>
          <a:graphicData uri="http://schemas.openxmlformats.org/drawingml/2006/table">
            <a:tbl>
              <a:tblPr/>
              <a:tblGrid>
                <a:gridCol w="931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3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Gitbook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첫번째 하모니카 소개 페이지 따로 가져오기</a:t>
                      </a: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C88D1BF-B000-C72C-E126-8579185E3082}"/>
              </a:ext>
            </a:extLst>
          </p:cNvPr>
          <p:cNvGrpSpPr/>
          <p:nvPr/>
        </p:nvGrpSpPr>
        <p:grpSpPr>
          <a:xfrm>
            <a:off x="801856" y="2006991"/>
            <a:ext cx="1481426" cy="1090569"/>
            <a:chOff x="659243" y="3491842"/>
            <a:chExt cx="1481426" cy="109056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FAE7A7-FC3E-D1B2-FCAA-68F4E69CBD09}"/>
                </a:ext>
              </a:extLst>
            </p:cNvPr>
            <p:cNvSpPr/>
            <p:nvPr/>
          </p:nvSpPr>
          <p:spPr>
            <a:xfrm>
              <a:off x="659243" y="3491842"/>
              <a:ext cx="1426129" cy="1090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6032137-43A1-B254-6249-642852EC8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49" y="3530514"/>
              <a:ext cx="1467720" cy="78309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D9DCCB-5329-9C16-07CC-D4F623EA40FD}"/>
              </a:ext>
            </a:extLst>
          </p:cNvPr>
          <p:cNvSpPr/>
          <p:nvPr/>
        </p:nvSpPr>
        <p:spPr>
          <a:xfrm>
            <a:off x="2578079" y="2209726"/>
            <a:ext cx="1096300" cy="138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C5F5B7-4AEF-DD30-EE84-6CD4272B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281" y="2193237"/>
            <a:ext cx="742950" cy="1714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05F16F0-AE43-E133-C466-F55CE42C0473}"/>
              </a:ext>
            </a:extLst>
          </p:cNvPr>
          <p:cNvSpPr/>
          <p:nvPr/>
        </p:nvSpPr>
        <p:spPr>
          <a:xfrm>
            <a:off x="2714984" y="2437212"/>
            <a:ext cx="6178850" cy="3299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BF79039D-092E-BD19-6B5B-30D8964E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81" y="2502687"/>
            <a:ext cx="5733845" cy="323387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B4D21F-8DCB-5A90-1555-6D7B880788F4}"/>
              </a:ext>
            </a:extLst>
          </p:cNvPr>
          <p:cNvSpPr/>
          <p:nvPr/>
        </p:nvSpPr>
        <p:spPr>
          <a:xfrm>
            <a:off x="2770280" y="2453701"/>
            <a:ext cx="5733845" cy="32338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3BF70FE-1EEB-0718-8427-FE19548B09A8}"/>
              </a:ext>
            </a:extLst>
          </p:cNvPr>
          <p:cNvSpPr/>
          <p:nvPr/>
        </p:nvSpPr>
        <p:spPr>
          <a:xfrm>
            <a:off x="2452738" y="233198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58C3333-05D8-D163-8498-1863372C5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62263"/>
              </p:ext>
            </p:extLst>
          </p:nvPr>
        </p:nvGraphicFramePr>
        <p:xfrm>
          <a:off x="10023566" y="175616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FAQ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CCD21B-296F-84B8-6836-537273CD83D5}"/>
              </a:ext>
            </a:extLst>
          </p:cNvPr>
          <p:cNvSpPr/>
          <p:nvPr/>
        </p:nvSpPr>
        <p:spPr>
          <a:xfrm>
            <a:off x="9988987" y="1989135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572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33586"/>
              </p:ext>
            </p:extLst>
          </p:nvPr>
        </p:nvGraphicFramePr>
        <p:xfrm>
          <a:off x="240145" y="1344624"/>
          <a:ext cx="11682537" cy="5099720"/>
        </p:xfrm>
        <a:graphic>
          <a:graphicData uri="http://schemas.openxmlformats.org/drawingml/2006/table">
            <a:tbl>
              <a:tblPr/>
              <a:tblGrid>
                <a:gridCol w="931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3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자주하는 질문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(FAQ)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링크연결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별도 페이지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 탭 팝업창으로 보여주기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https://docs.hamonikr.org/hamonikr-5.0/faq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ko-KR" altLang="en-US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9231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spc="-7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하모니카 가이드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FAQ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UI-KMS-004-02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자주하는 질문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(FAQ)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9EA832-9ADC-164B-8088-6A4DE916C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47308"/>
              </p:ext>
            </p:extLst>
          </p:nvPr>
        </p:nvGraphicFramePr>
        <p:xfrm>
          <a:off x="10023566" y="175616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자주하는 질문 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9F2C95D-6DAE-E595-2012-A4CF953F9058}"/>
              </a:ext>
            </a:extLst>
          </p:cNvPr>
          <p:cNvSpPr/>
          <p:nvPr/>
        </p:nvSpPr>
        <p:spPr>
          <a:xfrm>
            <a:off x="9979656" y="224107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13DC06-C083-A87B-C887-F2758CF2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9" y="1608396"/>
            <a:ext cx="1457325" cy="8096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1C245-24E2-C067-AB41-9D654111A395}"/>
              </a:ext>
            </a:extLst>
          </p:cNvPr>
          <p:cNvSpPr/>
          <p:nvPr/>
        </p:nvSpPr>
        <p:spPr>
          <a:xfrm>
            <a:off x="487882" y="2109527"/>
            <a:ext cx="1503522" cy="30041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DF49254-D79B-5434-2853-6E116518DC25}"/>
              </a:ext>
            </a:extLst>
          </p:cNvPr>
          <p:cNvSpPr/>
          <p:nvPr/>
        </p:nvSpPr>
        <p:spPr>
          <a:xfrm>
            <a:off x="298527" y="202949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BDD2610-9F3A-2428-862C-EE05FDF9A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64" y="1390261"/>
            <a:ext cx="6090401" cy="4967532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</a:ln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46FBFFB-2E41-8AE7-C058-10D959792DFE}"/>
              </a:ext>
            </a:extLst>
          </p:cNvPr>
          <p:cNvSpPr/>
          <p:nvPr/>
        </p:nvSpPr>
        <p:spPr>
          <a:xfrm>
            <a:off x="2226956" y="2157903"/>
            <a:ext cx="747111" cy="229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A2A46A-AC01-3BF9-5F95-81776A708658}"/>
              </a:ext>
            </a:extLst>
          </p:cNvPr>
          <p:cNvSpPr txBox="1"/>
          <p:nvPr/>
        </p:nvSpPr>
        <p:spPr>
          <a:xfrm>
            <a:off x="1284393" y="2432889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 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새 탭으로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팝업</a:t>
            </a:r>
          </a:p>
        </p:txBody>
      </p:sp>
    </p:spTree>
    <p:extLst>
      <p:ext uri="{BB962C8B-B14F-4D97-AF65-F5344CB8AC3E}">
        <p14:creationId xmlns:p14="http://schemas.microsoft.com/office/powerpoint/2010/main" val="265045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4816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참여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UI-KMS-005-01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사용자 참여 화면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45050"/>
              </p:ext>
            </p:extLst>
          </p:nvPr>
        </p:nvGraphicFramePr>
        <p:xfrm>
          <a:off x="240145" y="1028827"/>
          <a:ext cx="11684000" cy="5543423"/>
        </p:xfrm>
        <a:graphic>
          <a:graphicData uri="http://schemas.openxmlformats.org/drawingml/2006/table">
            <a:tbl>
              <a:tblPr/>
              <a:tblGrid>
                <a:gridCol w="916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42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참여 하위메뉴는 컬러 다르게 하여 강조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굵은 폰트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 화면에서 버튼 만들기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(hamonikr.slack.com)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https://hamonikr.org/how_join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페이지와 동일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en-US" altLang="ko-KR" sz="1000" dirty="0"/>
                        <a:t>GitHub </a:t>
                      </a:r>
                      <a:r>
                        <a:rPr lang="ko-KR" altLang="en-US" sz="1000" dirty="0"/>
                        <a:t>채널은 새 창으로 링크 연결</a:t>
                      </a:r>
                      <a:r>
                        <a:rPr lang="en-US" altLang="ko-KR" sz="1000" dirty="0"/>
                        <a:t>https://github.com/hamonikr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06AC25-3F83-9682-EE84-08333310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076452"/>
            <a:ext cx="9114270" cy="54100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5CA6BA-9CB7-2BDD-6A06-9132EFDD3861}"/>
              </a:ext>
            </a:extLst>
          </p:cNvPr>
          <p:cNvSpPr/>
          <p:nvPr/>
        </p:nvSpPr>
        <p:spPr>
          <a:xfrm>
            <a:off x="1016732" y="2222015"/>
            <a:ext cx="1383568" cy="3021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575FB6-28CE-7CFD-F002-6B4F178A0A82}"/>
              </a:ext>
            </a:extLst>
          </p:cNvPr>
          <p:cNvSpPr/>
          <p:nvPr/>
        </p:nvSpPr>
        <p:spPr>
          <a:xfrm>
            <a:off x="801232" y="206914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EE86E5-81ED-F1A2-D83E-5AE2BBDBA040}"/>
              </a:ext>
            </a:extLst>
          </p:cNvPr>
          <p:cNvSpPr/>
          <p:nvPr/>
        </p:nvSpPr>
        <p:spPr>
          <a:xfrm>
            <a:off x="1016732" y="2556815"/>
            <a:ext cx="1383568" cy="3021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790224-50F5-48D9-87C6-29E810A4F23F}"/>
              </a:ext>
            </a:extLst>
          </p:cNvPr>
          <p:cNvSpPr/>
          <p:nvPr/>
        </p:nvSpPr>
        <p:spPr>
          <a:xfrm>
            <a:off x="801232" y="240394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450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0E4A04A-0D99-71DB-8469-6A8385DE7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053994"/>
            <a:ext cx="9161371" cy="5255406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00277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3232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* </a:t>
                      </a:r>
                      <a:r>
                        <a:rPr lang="ko-KR" altLang="en-US" sz="1000" dirty="0"/>
                        <a:t>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법인 선택하여 로그인 가능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개인회원으로 선택한 경우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로그인 버튼 이미지 색 들어오게 활성화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버튼 중 하나 선택하면 바깥쪽 테두리 두꺼워 짐</a:t>
                      </a: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법인회원으로 선택한 경우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로그인 부분 회색으로 비활성화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비밀번호로 로그인 유도</a:t>
                      </a:r>
                      <a:endParaRPr lang="en-US" altLang="ko-KR" sz="1000" dirty="0"/>
                    </a:p>
                    <a:p>
                      <a:pPr marL="228600" indent="-228600">
                        <a:buFont typeface="+mj-ea"/>
                        <a:buAutoNum type="circleNumDbPlain" startAt="3"/>
                      </a:pPr>
                      <a:r>
                        <a:rPr lang="ko-KR" altLang="en-US" sz="1000" dirty="0"/>
                        <a:t>계정 찾기 버튼 클릭 시 다른 페이지로 이동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슬라이드</a:t>
                      </a:r>
                      <a:r>
                        <a:rPr lang="en-US" altLang="ko-KR" sz="1000" dirty="0"/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UI-KMS-006-02)</a:t>
                      </a:r>
                      <a:r>
                        <a:rPr lang="ko-KR" altLang="en-US" sz="1000" dirty="0"/>
                        <a:t> 참고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6F88AA-CC48-E55A-2B9B-2898877E0DC1}"/>
              </a:ext>
            </a:extLst>
          </p:cNvPr>
          <p:cNvSpPr/>
          <p:nvPr/>
        </p:nvSpPr>
        <p:spPr>
          <a:xfrm>
            <a:off x="3016994" y="3510623"/>
            <a:ext cx="1040212" cy="75098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EDC0C53-B848-73C4-29AD-2AC053449196}"/>
              </a:ext>
            </a:extLst>
          </p:cNvPr>
          <p:cNvSpPr/>
          <p:nvPr/>
        </p:nvSpPr>
        <p:spPr>
          <a:xfrm>
            <a:off x="2950019" y="409186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4DA699-0518-356C-AA66-29C82BEA1858}"/>
              </a:ext>
            </a:extLst>
          </p:cNvPr>
          <p:cNvSpPr/>
          <p:nvPr/>
        </p:nvSpPr>
        <p:spPr>
          <a:xfrm>
            <a:off x="4857225" y="3817182"/>
            <a:ext cx="653971" cy="16758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2160ACB-B150-3165-6B64-CF896C6399FB}"/>
              </a:ext>
            </a:extLst>
          </p:cNvPr>
          <p:cNvSpPr/>
          <p:nvPr/>
        </p:nvSpPr>
        <p:spPr>
          <a:xfrm>
            <a:off x="5497133" y="374395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D00E74-231D-5E90-9521-8B4441885526}"/>
              </a:ext>
            </a:extLst>
          </p:cNvPr>
          <p:cNvSpPr/>
          <p:nvPr/>
        </p:nvSpPr>
        <p:spPr>
          <a:xfrm>
            <a:off x="3011672" y="2678016"/>
            <a:ext cx="1040212" cy="75098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EBFA2-FE60-038F-0B1C-6302F4C08FDA}"/>
              </a:ext>
            </a:extLst>
          </p:cNvPr>
          <p:cNvSpPr/>
          <p:nvPr/>
        </p:nvSpPr>
        <p:spPr>
          <a:xfrm>
            <a:off x="2950019" y="251061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1AA440-DC92-7044-BCE7-2BD170F56B4D}"/>
              </a:ext>
            </a:extLst>
          </p:cNvPr>
          <p:cNvSpPr/>
          <p:nvPr/>
        </p:nvSpPr>
        <p:spPr>
          <a:xfrm>
            <a:off x="3707934" y="5494789"/>
            <a:ext cx="2323750" cy="334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535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EE8DB7B-BF0B-415D-168E-8A678F2E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4" y="1045606"/>
            <a:ext cx="9155525" cy="5330028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076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계정 찾기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069813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로그인 페이지에서 밑의 계정 찾기 버튼을 누르면 이동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이메일 입력 후 계정 찾기 버튼을 클릭하면 이메일로 </a:t>
                      </a:r>
                      <a:r>
                        <a:rPr lang="en-US" altLang="ko-KR" sz="1000" dirty="0"/>
                        <a:t>ID</a:t>
                      </a:r>
                      <a:r>
                        <a:rPr lang="ko-KR" altLang="en-US" sz="1000" dirty="0"/>
                        <a:t>정보 전송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알림 메세지로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회원가입 시 입력했던 이메일 주소로 계정 정보를 확인하세요</a:t>
                      </a:r>
                      <a:r>
                        <a:rPr lang="en-US" altLang="ko-KR" sz="1000" dirty="0"/>
                        <a:t>“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indent="-228600">
                        <a:buFont typeface="+mj-ea"/>
                        <a:buAutoNum type="circleNumDbPlain" startAt="2"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DA58A63-E99D-6D92-6FDE-52C59F4D46FA}"/>
              </a:ext>
            </a:extLst>
          </p:cNvPr>
          <p:cNvSpPr/>
          <p:nvPr/>
        </p:nvSpPr>
        <p:spPr>
          <a:xfrm>
            <a:off x="2760231" y="5494788"/>
            <a:ext cx="4194242" cy="4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7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F8E2659-61DD-886B-6AA2-34A6CB0A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4" y="1072489"/>
            <a:ext cx="9144593" cy="5345090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289119"/>
              </p:ext>
            </p:extLst>
          </p:nvPr>
        </p:nvGraphicFramePr>
        <p:xfrm>
          <a:off x="240145" y="1030543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법인 선택하여 회원가입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버튼 선택 시 활성화 표시할 수 있는 색 적용</a:t>
                      </a:r>
                      <a:r>
                        <a:rPr lang="en-US" altLang="ko-KR" sz="1000" dirty="0"/>
                        <a:t>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/>
                        <a:t>다음 버튼 클릭하면 상세정보 입력 창으로 </a:t>
                      </a:r>
                      <a:r>
                        <a:rPr lang="ko-KR" altLang="en-US" sz="1000" dirty="0" err="1"/>
                        <a:t>넘어감</a:t>
                      </a:r>
                      <a:endParaRPr lang="en-US" altLang="ko-KR" sz="1000" dirty="0"/>
                    </a:p>
                    <a:p>
                      <a:pPr marL="228600" indent="-228600">
                        <a:buFont typeface="+mj-ea"/>
                        <a:buAutoNum type="circleNumDbPlain" startAt="2"/>
                      </a:pP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5573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회원가입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메인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법인</a:t>
                      </a:r>
                      <a:r>
                        <a:rPr lang="en-US" altLang="ko-KR" sz="1000" dirty="0"/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4DDE10A-975E-0550-6F2D-44391151B0FF}"/>
              </a:ext>
            </a:extLst>
          </p:cNvPr>
          <p:cNvSpPr/>
          <p:nvPr/>
        </p:nvSpPr>
        <p:spPr>
          <a:xfrm>
            <a:off x="1073791" y="1963024"/>
            <a:ext cx="1384183" cy="1216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BB46C3-DC32-B951-82CD-373E2BF1ED68}"/>
              </a:ext>
            </a:extLst>
          </p:cNvPr>
          <p:cNvSpPr/>
          <p:nvPr/>
        </p:nvSpPr>
        <p:spPr>
          <a:xfrm>
            <a:off x="2986662" y="3429000"/>
            <a:ext cx="3723261" cy="16379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3E04091-885E-C96C-39F9-A27B3F114409}"/>
              </a:ext>
            </a:extLst>
          </p:cNvPr>
          <p:cNvSpPr/>
          <p:nvPr/>
        </p:nvSpPr>
        <p:spPr>
          <a:xfrm>
            <a:off x="2771163" y="327612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599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B81AAC-4242-5B5A-5591-63D319308A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39582A-297F-5BEF-BBB7-DD354AE82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615553" cy="332399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FD976-9C91-51B6-2878-2FAAD8CE8B9D}"/>
              </a:ext>
            </a:extLst>
          </p:cNvPr>
          <p:cNvSpPr txBox="1"/>
          <p:nvPr/>
        </p:nvSpPr>
        <p:spPr>
          <a:xfrm>
            <a:off x="561975" y="1571625"/>
            <a:ext cx="11277600" cy="22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메뉴 구조도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화면목록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화면설계서</a:t>
            </a:r>
            <a:endParaRPr lang="en-US" altLang="ko-KR" b="1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951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19ED621D-D19F-6A47-E5AE-C80837F2B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6" y="1057802"/>
            <a:ext cx="9169760" cy="5365752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53359"/>
              </p:ext>
            </p:extLst>
          </p:nvPr>
        </p:nvGraphicFramePr>
        <p:xfrm>
          <a:off x="240145" y="1030543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회원 가입을 위한 수집항목</a:t>
                      </a:r>
                      <a:endParaRPr lang="en-US" altLang="ko-KR" sz="1000" b="1" dirty="0"/>
                    </a:p>
                    <a:p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이메일주소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비밀번호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이름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닉네임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회원가입 가능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개인회원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28600" indent="-228600"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필수입력 표시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비밀번호 조건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 err="1"/>
                        <a:t>헬퍼</a:t>
                      </a:r>
                      <a:r>
                        <a:rPr lang="ko-KR" altLang="en-US" sz="1000" dirty="0"/>
                        <a:t> 텍스트로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보안규칙은 </a:t>
                      </a:r>
                      <a:r>
                        <a:rPr lang="en-US" altLang="ko-KR" sz="1000" dirty="0"/>
                        <a:t>‘8</a:t>
                      </a:r>
                      <a:r>
                        <a:rPr lang="ko-KR" altLang="en-US" sz="1000" dirty="0"/>
                        <a:t>자리 이상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영어 대문자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숫자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특수문자 중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종류 조합</a:t>
                      </a:r>
                      <a:r>
                        <a:rPr lang="en-US" altLang="ko-KR" sz="1000" dirty="0"/>
                        <a:t>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만족 시 실시간 피드백으로 초록색 글씨로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>
                          <a:solidFill>
                            <a:srgbClr val="00B050"/>
                          </a:solidFill>
                        </a:rPr>
                        <a:t>알맞은 비밀번호입니다</a:t>
                      </a:r>
                      <a:r>
                        <a:rPr lang="en-US" altLang="ko-KR" sz="1000" dirty="0"/>
                        <a:t>＇ </a:t>
                      </a:r>
                      <a:r>
                        <a:rPr lang="ko-KR" altLang="en-US" sz="1000" dirty="0"/>
                        <a:t>피드백 주기</a:t>
                      </a:r>
                      <a:r>
                        <a:rPr lang="en-US" altLang="ko-KR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불만족시 실시간 피드백으로 빨간색 글씨로 </a:t>
                      </a:r>
                      <a:r>
                        <a:rPr lang="en-US" altLang="ko-KR" sz="1000" dirty="0"/>
                        <a:t>＇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다시 입력해주세요</a:t>
                      </a:r>
                      <a:r>
                        <a:rPr lang="en-US" altLang="ko-KR" sz="1000" dirty="0"/>
                        <a:t>＇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비밀번호 재입력 불만족시</a:t>
                      </a:r>
                      <a:r>
                        <a:rPr lang="en-US" altLang="ko-KR" sz="1000" dirty="0"/>
                        <a:t> '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비밀번호가 일치하지 않습니다</a:t>
                      </a:r>
                      <a:r>
                        <a:rPr lang="en-US" altLang="ko-KR" sz="1000" dirty="0"/>
                        <a:t>‘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필수 입력 값이 빈 칸 없이 입력이 되었으면 진한 색으로 회원가입 버튼 활성화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마지막으로 알림 메세지로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해당 입력하신 이메일로 인증을 완료하세요</a:t>
                      </a:r>
                      <a:r>
                        <a:rPr lang="en-US" altLang="ko-KR" sz="1000" dirty="0"/>
                        <a:t>‘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이후 확인 버튼을 누르면 로그인 페이지로 </a:t>
                      </a:r>
                      <a:r>
                        <a:rPr lang="ko-KR" altLang="en-US" sz="1000" dirty="0" err="1"/>
                        <a:t>돌아감</a:t>
                      </a:r>
                      <a:endParaRPr lang="en-US" altLang="ko-KR" sz="1000" dirty="0"/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62544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UI-KMS-006-04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회원가입 화면 </a:t>
                      </a:r>
                      <a:r>
                        <a:rPr lang="en-US" altLang="ko-KR" sz="1000" dirty="0"/>
                        <a:t>– </a:t>
                      </a:r>
                      <a:r>
                        <a:rPr lang="ko-KR" altLang="en-US" sz="1000" dirty="0"/>
                        <a:t>개인회원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B366F-F4EE-FF07-F47C-684DF6808701}"/>
              </a:ext>
            </a:extLst>
          </p:cNvPr>
          <p:cNvSpPr/>
          <p:nvPr/>
        </p:nvSpPr>
        <p:spPr>
          <a:xfrm>
            <a:off x="3346000" y="2598597"/>
            <a:ext cx="3226565" cy="120599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3B3D08-8B91-4FA1-C777-767739720EDC}"/>
              </a:ext>
            </a:extLst>
          </p:cNvPr>
          <p:cNvSpPr/>
          <p:nvPr/>
        </p:nvSpPr>
        <p:spPr>
          <a:xfrm>
            <a:off x="3089564" y="234367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0B5962-DF30-FDD3-C3C6-7E8B96332B0E}"/>
              </a:ext>
            </a:extLst>
          </p:cNvPr>
          <p:cNvSpPr/>
          <p:nvPr/>
        </p:nvSpPr>
        <p:spPr>
          <a:xfrm>
            <a:off x="3203967" y="2871447"/>
            <a:ext cx="3551209" cy="3415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C6C4785-0B66-9DFE-38F6-12B2F4E8A71A}"/>
              </a:ext>
            </a:extLst>
          </p:cNvPr>
          <p:cNvSpPr/>
          <p:nvPr/>
        </p:nvSpPr>
        <p:spPr>
          <a:xfrm>
            <a:off x="3089564" y="278711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9FE9FD-150D-D6FF-2233-D276554774A4}"/>
              </a:ext>
            </a:extLst>
          </p:cNvPr>
          <p:cNvSpPr/>
          <p:nvPr/>
        </p:nvSpPr>
        <p:spPr>
          <a:xfrm>
            <a:off x="4404220" y="4300520"/>
            <a:ext cx="864066" cy="27148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2BCE65-B95D-1A86-0FD4-D8F8ECB6EDBD}"/>
              </a:ext>
            </a:extLst>
          </p:cNvPr>
          <p:cNvSpPr/>
          <p:nvPr/>
        </p:nvSpPr>
        <p:spPr>
          <a:xfrm>
            <a:off x="4126936" y="426886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22867E-8342-8FDD-A98E-E22BE6C63021}"/>
              </a:ext>
            </a:extLst>
          </p:cNvPr>
          <p:cNvSpPr/>
          <p:nvPr/>
        </p:nvSpPr>
        <p:spPr>
          <a:xfrm>
            <a:off x="2760231" y="5494788"/>
            <a:ext cx="4194242" cy="4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329A569-BEEA-616A-8B1C-9F890C7F59F8}"/>
              </a:ext>
            </a:extLst>
          </p:cNvPr>
          <p:cNvSpPr/>
          <p:nvPr/>
        </p:nvSpPr>
        <p:spPr>
          <a:xfrm>
            <a:off x="5755007" y="3225620"/>
            <a:ext cx="594724" cy="171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43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599764C-73D7-BFAB-7641-DB8717D8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054993"/>
            <a:ext cx="9158303" cy="5368562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4671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회원가입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UI-KMS-006-05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회원가입 화면 </a:t>
                      </a: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법인회원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5515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1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회원 가입을 위한 수집항목</a:t>
                      </a:r>
                      <a:endParaRPr lang="en-US" altLang="ko-KR" sz="1000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법인명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법인회원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err="1"/>
                        <a:t>이메일주소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비밀번호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이름</a:t>
                      </a:r>
                      <a:endParaRPr lang="en-US" altLang="ko-KR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닉네임</a:t>
                      </a:r>
                      <a:endParaRPr lang="en-US" altLang="ko-KR" sz="1000" dirty="0"/>
                    </a:p>
                    <a:p>
                      <a:pPr marL="228600" indent="-228600"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필수입력 표시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비밀번호 조건 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 err="1"/>
                        <a:t>헬퍼</a:t>
                      </a:r>
                      <a:r>
                        <a:rPr lang="ko-KR" altLang="en-US" sz="1000" dirty="0"/>
                        <a:t> 텍스트로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보안규칙은 </a:t>
                      </a:r>
                      <a:r>
                        <a:rPr lang="en-US" altLang="ko-KR" sz="1000" dirty="0"/>
                        <a:t>‘6</a:t>
                      </a:r>
                      <a:r>
                        <a:rPr lang="ko-KR" altLang="en-US" sz="1000" dirty="0"/>
                        <a:t>자리 이상</a:t>
                      </a:r>
                      <a:r>
                        <a:rPr lang="en-US" altLang="ko-KR" sz="1000" dirty="0"/>
                        <a:t>’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만족 시 실시간 피드백으로 초록색 글씨로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>
                          <a:solidFill>
                            <a:srgbClr val="00B050"/>
                          </a:solidFill>
                        </a:rPr>
                        <a:t>알맞은 비밀번호입니다</a:t>
                      </a:r>
                      <a:r>
                        <a:rPr lang="en-US" altLang="ko-KR" sz="1000" dirty="0"/>
                        <a:t>＇ </a:t>
                      </a:r>
                      <a:r>
                        <a:rPr lang="ko-KR" altLang="en-US" sz="1000" dirty="0"/>
                        <a:t>피드백 주기</a:t>
                      </a:r>
                      <a:r>
                        <a:rPr lang="en-US" altLang="ko-KR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보안규칙 불만족시 실시간 피드백으로 빨간색 글씨로</a:t>
                      </a:r>
                      <a:r>
                        <a:rPr lang="en-US" altLang="ko-KR" sz="1000" dirty="0"/>
                        <a:t>＇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다시 입력해주세요</a:t>
                      </a:r>
                      <a:r>
                        <a:rPr lang="en-US" altLang="ko-KR" sz="1000" dirty="0"/>
                        <a:t>＇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비밀번호 재입력 불만족시</a:t>
                      </a:r>
                      <a:r>
                        <a:rPr lang="en-US" altLang="ko-KR" sz="1000" dirty="0"/>
                        <a:t> '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비밀번호가 일치하지 않습니다</a:t>
                      </a:r>
                      <a:r>
                        <a:rPr lang="en-US" altLang="ko-KR" sz="1000" dirty="0"/>
                        <a:t>＇ 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필수 입력 값이 빈 칸 없이 입력이 되었으면 진한 색으로 회원가입 버튼 활성화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000" dirty="0"/>
                        <a:t>마지막으로 알림 메세지로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해당 입력하신 이메일로 인증을 완료하세요</a:t>
                      </a:r>
                      <a:r>
                        <a:rPr lang="en-US" altLang="ko-KR" sz="1000" dirty="0"/>
                        <a:t>‘ 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이후 확인 버튼을 누르면 로그인 페이지로 </a:t>
                      </a:r>
                      <a:r>
                        <a:rPr lang="ko-KR" altLang="en-US" sz="1000" dirty="0" err="1"/>
                        <a:t>돌아감</a:t>
                      </a:r>
                      <a:endParaRPr lang="en-US" altLang="ko-KR" sz="10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213D3D-CE97-3355-8F1F-5D7EE76080C4}"/>
              </a:ext>
            </a:extLst>
          </p:cNvPr>
          <p:cNvSpPr/>
          <p:nvPr/>
        </p:nvSpPr>
        <p:spPr>
          <a:xfrm>
            <a:off x="2749885" y="5523380"/>
            <a:ext cx="4194242" cy="4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9D1FE8-EB98-5591-AAF5-6D8BB824A0B4}"/>
              </a:ext>
            </a:extLst>
          </p:cNvPr>
          <p:cNvSpPr/>
          <p:nvPr/>
        </p:nvSpPr>
        <p:spPr>
          <a:xfrm>
            <a:off x="3346000" y="2632153"/>
            <a:ext cx="3226565" cy="136855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A31407F-1875-3AD7-8320-438ECDEDDB00}"/>
              </a:ext>
            </a:extLst>
          </p:cNvPr>
          <p:cNvSpPr/>
          <p:nvPr/>
        </p:nvSpPr>
        <p:spPr>
          <a:xfrm>
            <a:off x="3089564" y="243595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B85A12-0434-DC99-0199-2B1E4BA25080}"/>
              </a:ext>
            </a:extLst>
          </p:cNvPr>
          <p:cNvSpPr/>
          <p:nvPr/>
        </p:nvSpPr>
        <p:spPr>
          <a:xfrm>
            <a:off x="3203967" y="2871447"/>
            <a:ext cx="3551209" cy="34153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B696FF5-0CB0-BCAF-A263-8C143269DA62}"/>
              </a:ext>
            </a:extLst>
          </p:cNvPr>
          <p:cNvSpPr/>
          <p:nvPr/>
        </p:nvSpPr>
        <p:spPr>
          <a:xfrm>
            <a:off x="3089564" y="287939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675E27-D8CB-FE2A-A4D1-E00C4CED3434}"/>
              </a:ext>
            </a:extLst>
          </p:cNvPr>
          <p:cNvSpPr/>
          <p:nvPr/>
        </p:nvSpPr>
        <p:spPr>
          <a:xfrm>
            <a:off x="4404220" y="4501856"/>
            <a:ext cx="864066" cy="27148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02C7126-2D62-6BE4-42BB-9A797FE11914}"/>
              </a:ext>
            </a:extLst>
          </p:cNvPr>
          <p:cNvSpPr/>
          <p:nvPr/>
        </p:nvSpPr>
        <p:spPr>
          <a:xfrm>
            <a:off x="4126936" y="447019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E66DC1-35C3-3CBE-21FA-38C89447FB3E}"/>
              </a:ext>
            </a:extLst>
          </p:cNvPr>
          <p:cNvSpPr/>
          <p:nvPr/>
        </p:nvSpPr>
        <p:spPr>
          <a:xfrm>
            <a:off x="5755007" y="3426956"/>
            <a:ext cx="594724" cy="171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61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D5B22F-F575-7D7F-E15F-BC66C1A7C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9" y="1105075"/>
            <a:ext cx="9230473" cy="5254659"/>
          </a:xfrm>
          <a:prstGeom prst="rect">
            <a:avLst/>
          </a:prstGeom>
        </p:spPr>
      </p:pic>
      <p:graphicFrame>
        <p:nvGraphicFramePr>
          <p:cNvPr id="97" name="Group 51">
            <a:extLst>
              <a:ext uri="{FF2B5EF4-FFF2-40B4-BE49-F238E27FC236}">
                <a16:creationId xmlns:a16="http://schemas.microsoft.com/office/drawing/2014/main" id="{30002486-9FAA-4A6B-9239-64D4E1CFB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793433"/>
              </p:ext>
            </p:extLst>
          </p:nvPr>
        </p:nvGraphicFramePr>
        <p:xfrm>
          <a:off x="249087" y="1037963"/>
          <a:ext cx="11682537" cy="5415226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05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1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b="1" dirty="0"/>
                        <a:t> 알림</a:t>
                      </a:r>
                      <a:endParaRPr lang="en-US" altLang="ko-KR" sz="1000" b="1" dirty="0"/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/>
                        <a:t>내 글의 댓글에 대한 알림</a:t>
                      </a:r>
                      <a:endParaRPr lang="en-US" altLang="ko-KR" sz="1000" b="0" dirty="0"/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/>
                        <a:t>관리자 공지사항 게시 알림</a:t>
                      </a:r>
                      <a:endParaRPr lang="en-US" altLang="ko-KR" sz="1000" b="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4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86867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1-3.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알림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UI-KMS-007-01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알림 시 화면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0AC2A11-E083-BC02-E25C-D7E44967F844}"/>
              </a:ext>
            </a:extLst>
          </p:cNvPr>
          <p:cNvSpPr/>
          <p:nvPr/>
        </p:nvSpPr>
        <p:spPr>
          <a:xfrm>
            <a:off x="6249798" y="1602297"/>
            <a:ext cx="2139194" cy="10737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DE35712-9C69-9ED9-786F-B615FAFFEC0D}"/>
              </a:ext>
            </a:extLst>
          </p:cNvPr>
          <p:cNvSpPr/>
          <p:nvPr/>
        </p:nvSpPr>
        <p:spPr>
          <a:xfrm>
            <a:off x="6048842" y="143489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26712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0BEF8A-3351-6CDF-D8FF-782DB97D1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" y="1296296"/>
            <a:ext cx="9285743" cy="5096115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34289"/>
              </p:ext>
            </p:extLst>
          </p:nvPr>
        </p:nvGraphicFramePr>
        <p:xfrm>
          <a:off x="240145" y="1254351"/>
          <a:ext cx="11682537" cy="5183394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로그인 후 오른쪽 상단 끝의 사진 모양을 누르면 계정정보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활동정보 보기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비밀번호 변경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로그아웃 메뉴박스로 표시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마우스 오버로 색 진하게 구분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클릭하면 메뉴 페이지로 이동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구분의 개인회원</a:t>
                      </a:r>
                      <a:r>
                        <a:rPr lang="en-US" altLang="ko-KR" sz="1000" dirty="0"/>
                        <a:t> / </a:t>
                      </a:r>
                      <a:r>
                        <a:rPr lang="ko-KR" altLang="en-US" sz="1000" dirty="0"/>
                        <a:t>법인회원은 임의로 변경 불가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개인회원의 경우 닉네임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이메일 수신동의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소셜 계정 연동 활성화 및 정보 수정 가능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사진모양 클릭하면 변경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- 150px, </a:t>
                      </a: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250KB</a:t>
                      </a: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저장 버튼 누르면 변경사항 저장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23332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계정정보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계정 기본정보 조회 및 수정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개인회원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C9428CA-BD43-672E-350A-654A81FFD5D4}"/>
              </a:ext>
            </a:extLst>
          </p:cNvPr>
          <p:cNvSpPr/>
          <p:nvPr/>
        </p:nvSpPr>
        <p:spPr>
          <a:xfrm>
            <a:off x="8003097" y="1535185"/>
            <a:ext cx="1048624" cy="107379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C4B022B-18DE-D6B1-A450-C1DECB8D90AD}"/>
              </a:ext>
            </a:extLst>
          </p:cNvPr>
          <p:cNvSpPr/>
          <p:nvPr/>
        </p:nvSpPr>
        <p:spPr>
          <a:xfrm>
            <a:off x="8884321" y="13677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D5C14-226F-4420-0FFA-B4EEF22CF4D3}"/>
              </a:ext>
            </a:extLst>
          </p:cNvPr>
          <p:cNvSpPr/>
          <p:nvPr/>
        </p:nvSpPr>
        <p:spPr>
          <a:xfrm>
            <a:off x="3061982" y="2550253"/>
            <a:ext cx="2372538" cy="20934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6279985-2112-ECF7-2BBF-EA855CDB6FE1}"/>
              </a:ext>
            </a:extLst>
          </p:cNvPr>
          <p:cNvSpPr/>
          <p:nvPr/>
        </p:nvSpPr>
        <p:spPr>
          <a:xfrm>
            <a:off x="2859480" y="236607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506E4E-855C-B03F-759B-F1E5B1D2F127}"/>
              </a:ext>
            </a:extLst>
          </p:cNvPr>
          <p:cNvSpPr/>
          <p:nvPr/>
        </p:nvSpPr>
        <p:spPr>
          <a:xfrm>
            <a:off x="3061982" y="2848108"/>
            <a:ext cx="2372538" cy="20934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9F495C9-28B8-1EC7-E515-85D2BC236498}"/>
              </a:ext>
            </a:extLst>
          </p:cNvPr>
          <p:cNvSpPr/>
          <p:nvPr/>
        </p:nvSpPr>
        <p:spPr>
          <a:xfrm>
            <a:off x="2859480" y="281667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5D07CF-C957-D5DE-E1BE-4B6BCEA4379B}"/>
              </a:ext>
            </a:extLst>
          </p:cNvPr>
          <p:cNvSpPr/>
          <p:nvPr/>
        </p:nvSpPr>
        <p:spPr>
          <a:xfrm>
            <a:off x="3061982" y="3324328"/>
            <a:ext cx="2372538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1A10B-FC4E-5167-5ABC-52B6C4309923}"/>
              </a:ext>
            </a:extLst>
          </p:cNvPr>
          <p:cNvSpPr/>
          <p:nvPr/>
        </p:nvSpPr>
        <p:spPr>
          <a:xfrm>
            <a:off x="3447876" y="4523569"/>
            <a:ext cx="2801922" cy="80344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3E8FE41-AC70-2F98-90EF-A6385385D8D0}"/>
              </a:ext>
            </a:extLst>
          </p:cNvPr>
          <p:cNvCxnSpPr>
            <a:cxnSpLocks/>
            <a:stCxn id="12" idx="1"/>
            <a:endCxn id="11" idx="2"/>
          </p:cNvCxnSpPr>
          <p:nvPr/>
        </p:nvCxnSpPr>
        <p:spPr>
          <a:xfrm rot="10800000">
            <a:off x="2859480" y="2984078"/>
            <a:ext cx="202502" cy="507650"/>
          </a:xfrm>
          <a:prstGeom prst="bentConnector3">
            <a:avLst>
              <a:gd name="adj1" fmla="val 188032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FDA670B-2F75-C02C-C9C5-0CFACC88FBB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684480" y="3491731"/>
            <a:ext cx="763397" cy="1433559"/>
          </a:xfrm>
          <a:prstGeom prst="bentConnector2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A36A10-BFAB-C33F-3B8F-A581E35F4E3C}"/>
              </a:ext>
            </a:extLst>
          </p:cNvPr>
          <p:cNvSpPr/>
          <p:nvPr/>
        </p:nvSpPr>
        <p:spPr>
          <a:xfrm>
            <a:off x="5802766" y="2759596"/>
            <a:ext cx="1168485" cy="84766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BD18B4-9E12-6936-EA36-DA5A4BFFCD94}"/>
              </a:ext>
            </a:extLst>
          </p:cNvPr>
          <p:cNvSpPr/>
          <p:nvPr/>
        </p:nvSpPr>
        <p:spPr>
          <a:xfrm>
            <a:off x="5600264" y="257348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68D3C6-8C49-33AA-BDB8-275A35B3646A}"/>
              </a:ext>
            </a:extLst>
          </p:cNvPr>
          <p:cNvSpPr/>
          <p:nvPr/>
        </p:nvSpPr>
        <p:spPr>
          <a:xfrm>
            <a:off x="3645221" y="3846508"/>
            <a:ext cx="808142" cy="2030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47A4B86-E618-DD09-DA95-9B3651999EAE}"/>
              </a:ext>
            </a:extLst>
          </p:cNvPr>
          <p:cNvSpPr/>
          <p:nvPr/>
        </p:nvSpPr>
        <p:spPr>
          <a:xfrm>
            <a:off x="3493828" y="375548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105C0B-DC0E-5153-D2FD-1335A83E4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05049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A440C1-6C17-7DB7-3CA1-C0AB091E75C1}"/>
              </a:ext>
            </a:extLst>
          </p:cNvPr>
          <p:cNvSpPr/>
          <p:nvPr/>
        </p:nvSpPr>
        <p:spPr>
          <a:xfrm>
            <a:off x="10026311" y="1886502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414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ED7AB-68C3-8F2D-C6AA-BD84B95BA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7" y="1321463"/>
            <a:ext cx="9302521" cy="5038271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51817"/>
              </p:ext>
            </p:extLst>
          </p:nvPr>
        </p:nvGraphicFramePr>
        <p:xfrm>
          <a:off x="240145" y="1254351"/>
          <a:ext cx="11682537" cy="5183394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법인회원의 경우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담당자와 닉네임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이메일 수신동의 변경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활성화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회사명은 변경 불가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사진모양 클릭하면 변경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- 150px, </a:t>
                      </a:r>
                      <a:r>
                        <a:rPr lang="ko-KR" altLang="en-US" sz="1000" dirty="0"/>
                        <a:t>최대 </a:t>
                      </a:r>
                      <a:r>
                        <a:rPr lang="en-US" altLang="ko-KR" sz="1000" dirty="0"/>
                        <a:t>250KB</a:t>
                      </a: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저장 버튼 누르면 변경사항 저장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2772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계정정보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계정 기본정보 조회 및 수정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법인회원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2C4FD9B-787F-9DF1-3803-6D0A74289452}"/>
              </a:ext>
            </a:extLst>
          </p:cNvPr>
          <p:cNvSpPr/>
          <p:nvPr/>
        </p:nvSpPr>
        <p:spPr>
          <a:xfrm>
            <a:off x="3129092" y="3306825"/>
            <a:ext cx="1979801" cy="59405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DA4A9B-2653-D2B2-4BFE-7A83434C7110}"/>
              </a:ext>
            </a:extLst>
          </p:cNvPr>
          <p:cNvSpPr/>
          <p:nvPr/>
        </p:nvSpPr>
        <p:spPr>
          <a:xfrm>
            <a:off x="3129092" y="2818701"/>
            <a:ext cx="1979801" cy="26806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425107-A2B0-DC50-7816-0A26EAA8BF08}"/>
              </a:ext>
            </a:extLst>
          </p:cNvPr>
          <p:cNvSpPr/>
          <p:nvPr/>
        </p:nvSpPr>
        <p:spPr>
          <a:xfrm>
            <a:off x="2869415" y="274358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CAE5AB3-8353-8008-302A-061DA5EB972C}"/>
              </a:ext>
            </a:extLst>
          </p:cNvPr>
          <p:cNvCxnSpPr>
            <a:cxnSpLocks/>
            <a:stCxn id="6" idx="1"/>
            <a:endCxn id="7" idx="2"/>
          </p:cNvCxnSpPr>
          <p:nvPr/>
        </p:nvCxnSpPr>
        <p:spPr>
          <a:xfrm rot="10800000">
            <a:off x="2869416" y="2910981"/>
            <a:ext cx="259677" cy="692873"/>
          </a:xfrm>
          <a:prstGeom prst="bentConnector3">
            <a:avLst>
              <a:gd name="adj1" fmla="val 188032"/>
            </a:avLst>
          </a:prstGeom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C2D4E3-EA1F-E7D1-ECF2-01E779399C72}"/>
              </a:ext>
            </a:extLst>
          </p:cNvPr>
          <p:cNvSpPr/>
          <p:nvPr/>
        </p:nvSpPr>
        <p:spPr>
          <a:xfrm>
            <a:off x="5632185" y="3551961"/>
            <a:ext cx="1548791" cy="3992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95651E-8C21-EF46-DE8B-0C2F5CDDF6D8}"/>
              </a:ext>
            </a:extLst>
          </p:cNvPr>
          <p:cNvSpPr/>
          <p:nvPr/>
        </p:nvSpPr>
        <p:spPr>
          <a:xfrm>
            <a:off x="7013576" y="378381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73C167-8F49-E213-C16E-F3E880314BDE}"/>
              </a:ext>
            </a:extLst>
          </p:cNvPr>
          <p:cNvSpPr/>
          <p:nvPr/>
        </p:nvSpPr>
        <p:spPr>
          <a:xfrm>
            <a:off x="5632185" y="2735083"/>
            <a:ext cx="1548791" cy="81687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E7D75F0-12B1-97E4-0D6D-D9D1E83F627A}"/>
              </a:ext>
            </a:extLst>
          </p:cNvPr>
          <p:cNvSpPr/>
          <p:nvPr/>
        </p:nvSpPr>
        <p:spPr>
          <a:xfrm>
            <a:off x="5473779" y="261212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A72D51-C903-A9A7-326A-AE5255279FFD}"/>
              </a:ext>
            </a:extLst>
          </p:cNvPr>
          <p:cNvSpPr/>
          <p:nvPr/>
        </p:nvSpPr>
        <p:spPr>
          <a:xfrm>
            <a:off x="3629635" y="4068661"/>
            <a:ext cx="808142" cy="2030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05B87D-E276-CF95-4A16-B8F4CA4C943A}"/>
              </a:ext>
            </a:extLst>
          </p:cNvPr>
          <p:cNvSpPr/>
          <p:nvPr/>
        </p:nvSpPr>
        <p:spPr>
          <a:xfrm>
            <a:off x="3478242" y="397763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E2E6D67-DB9F-7732-0890-91922B0F8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266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A1FE5-FA30-CB1A-B257-DA6115BBD56F}"/>
              </a:ext>
            </a:extLst>
          </p:cNvPr>
          <p:cNvSpPr/>
          <p:nvPr/>
        </p:nvSpPr>
        <p:spPr>
          <a:xfrm>
            <a:off x="10026311" y="1886502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90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88548-7917-1C2C-B5C4-1FF9C2FD2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" y="1321463"/>
            <a:ext cx="9285743" cy="5038271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68532"/>
              </p:ext>
            </p:extLst>
          </p:nvPr>
        </p:nvGraphicFramePr>
        <p:xfrm>
          <a:off x="240145" y="1254351"/>
          <a:ext cx="11682537" cy="5183394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버튼 클릭 시 계정관리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계정정보 로 이동하여 기본 정보 확인 가능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 err="1"/>
                        <a:t>펼쳐보기</a:t>
                      </a:r>
                      <a:r>
                        <a:rPr lang="ko-KR" altLang="en-US" sz="1000" dirty="0"/>
                        <a:t> 누르면 화면 끝까지 페이지가 커지며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전체 활동 확인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탭 모양으로 클릭하면 확인 가능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기본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개 확인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4537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활동정보보기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활동 정보 보기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D72102F-2683-F38A-3BDF-11E7D4AFD481}"/>
              </a:ext>
            </a:extLst>
          </p:cNvPr>
          <p:cNvSpPr/>
          <p:nvPr/>
        </p:nvSpPr>
        <p:spPr>
          <a:xfrm>
            <a:off x="3327634" y="3598877"/>
            <a:ext cx="833305" cy="2596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A7B716B-05A9-3ADE-5E9C-15C5834650BA}"/>
              </a:ext>
            </a:extLst>
          </p:cNvPr>
          <p:cNvSpPr/>
          <p:nvPr/>
        </p:nvSpPr>
        <p:spPr>
          <a:xfrm>
            <a:off x="3193792" y="354053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6BC61A-D310-69C0-CDF2-84423D6D46E3}"/>
              </a:ext>
            </a:extLst>
          </p:cNvPr>
          <p:cNvSpPr/>
          <p:nvPr/>
        </p:nvSpPr>
        <p:spPr>
          <a:xfrm>
            <a:off x="5810776" y="3615655"/>
            <a:ext cx="833305" cy="2596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9173CAC-F7FD-36BF-95E4-172465BF24F4}"/>
              </a:ext>
            </a:extLst>
          </p:cNvPr>
          <p:cNvSpPr/>
          <p:nvPr/>
        </p:nvSpPr>
        <p:spPr>
          <a:xfrm>
            <a:off x="5676934" y="355731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76D1BC-AB3C-1523-910F-E74417D2752F}"/>
              </a:ext>
            </a:extLst>
          </p:cNvPr>
          <p:cNvSpPr/>
          <p:nvPr/>
        </p:nvSpPr>
        <p:spPr>
          <a:xfrm>
            <a:off x="4577594" y="2743200"/>
            <a:ext cx="1518406" cy="2596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BEFDB1-4EEF-7C26-87B5-9D981A83356F}"/>
              </a:ext>
            </a:extLst>
          </p:cNvPr>
          <p:cNvSpPr/>
          <p:nvPr/>
        </p:nvSpPr>
        <p:spPr>
          <a:xfrm>
            <a:off x="4443752" y="268485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E4B717B-15F8-706E-FAE1-5E05E71FC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266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79B562-C87B-BBF9-833E-9E25E8040185}"/>
              </a:ext>
            </a:extLst>
          </p:cNvPr>
          <p:cNvSpPr/>
          <p:nvPr/>
        </p:nvSpPr>
        <p:spPr>
          <a:xfrm>
            <a:off x="10026311" y="2147763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43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335440EB-A986-21E5-AA1B-D53B2EE75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5" y="1313074"/>
            <a:ext cx="9252187" cy="5055049"/>
          </a:xfrm>
          <a:prstGeom prst="rect">
            <a:avLst/>
          </a:prstGeom>
        </p:spPr>
      </p:pic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01783"/>
              </p:ext>
            </p:extLst>
          </p:nvPr>
        </p:nvGraphicFramePr>
        <p:xfrm>
          <a:off x="240145" y="1254351"/>
          <a:ext cx="11682537" cy="5355002"/>
        </p:xfrm>
        <a:graphic>
          <a:graphicData uri="http://schemas.openxmlformats.org/drawingml/2006/table">
            <a:tbl>
              <a:tblPr/>
              <a:tblGrid>
                <a:gridCol w="9374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8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35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0" indent="0">
                        <a:lnSpc>
                          <a:spcPct val="120000"/>
                        </a:lnSpc>
                        <a:buFont typeface="+mj-ea"/>
                        <a:buNone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비밀번호 칸 입력 시</a:t>
                      </a:r>
                      <a:r>
                        <a:rPr lang="en-US" altLang="ko-KR" sz="1000" dirty="0"/>
                        <a:t>,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현재 비밀번호가 맞지 않으면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현재 비밀번호가 맞지 않습니다</a:t>
                      </a:r>
                      <a:r>
                        <a:rPr lang="en-US" altLang="ko-KR" sz="1000" dirty="0"/>
                        <a:t>.” </a:t>
                      </a:r>
                      <a:r>
                        <a:rPr lang="ko-KR" altLang="en-US" sz="1000" dirty="0"/>
                        <a:t>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새 비밀번호 입력 규칙이 최소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자 이상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영어 대문자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소문자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숫자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특수문자 중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종류 조합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이 되지 않을 때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최소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자리 이상 영어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숫자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특수문자로 구성하세요</a:t>
                      </a:r>
                      <a:r>
                        <a:rPr lang="en-US" altLang="ko-KR" sz="1000" dirty="0"/>
                        <a:t>“ </a:t>
                      </a:r>
                      <a:r>
                        <a:rPr lang="ko-KR" altLang="en-US" sz="1000" dirty="0"/>
                        <a:t>메시지 팝업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새 비밀번호 확인과 새 비밀번호 내용이 일치하지 않으면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새 비밀번호가 일치하지 않습니다</a:t>
                      </a:r>
                      <a:r>
                        <a:rPr lang="en-US" altLang="ko-KR" sz="1000" dirty="0"/>
                        <a:t>.” </a:t>
                      </a:r>
                      <a:r>
                        <a:rPr lang="ko-KR" altLang="en-US" sz="1000" dirty="0"/>
                        <a:t>메시지 창 팝업</a:t>
                      </a: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1000" dirty="0"/>
                        <a:t>계정 데이터 보관 및 삭제에 대해 메시지를 보여주고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동의 여부를 체크박스로 표시</a:t>
                      </a:r>
                      <a:r>
                        <a:rPr lang="en-US" altLang="ko-KR" sz="1000" dirty="0"/>
                        <a:t>. 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- “</a:t>
                      </a:r>
                      <a:r>
                        <a:rPr lang="ko-KR" altLang="en-US" sz="1000" dirty="0"/>
                        <a:t>회원탈퇴</a:t>
                      </a:r>
                      <a:r>
                        <a:rPr lang="en-US" altLang="ko-KR" sz="1000" dirty="0"/>
                        <a:t>” </a:t>
                      </a:r>
                      <a:r>
                        <a:rPr lang="ko-KR" altLang="en-US" sz="1000" dirty="0"/>
                        <a:t>버튼 클릭 시 로그아웃 </a:t>
                      </a:r>
                      <a:r>
                        <a:rPr lang="en-US" altLang="ko-KR" sz="1000" dirty="0"/>
                        <a:t>&amp; </a:t>
                      </a:r>
                      <a:r>
                        <a:rPr lang="ko-KR" altLang="en-US" sz="1000" dirty="0" err="1"/>
                        <a:t>메인화면</a:t>
                      </a:r>
                      <a:endParaRPr lang="en-US" altLang="ko-KR" sz="1000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7314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6-1.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계정관리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비밀번호 변경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UI-KMS-008-04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비밀번호 변경 및 탈퇴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BA67F20-984B-61EC-7680-7AAA5AA461F4}"/>
              </a:ext>
            </a:extLst>
          </p:cNvPr>
          <p:cNvSpPr/>
          <p:nvPr/>
        </p:nvSpPr>
        <p:spPr>
          <a:xfrm>
            <a:off x="3998510" y="2525086"/>
            <a:ext cx="2343567" cy="78856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E71331F-6A09-E005-C156-B01A25588554}"/>
              </a:ext>
            </a:extLst>
          </p:cNvPr>
          <p:cNvSpPr/>
          <p:nvPr/>
        </p:nvSpPr>
        <p:spPr>
          <a:xfrm>
            <a:off x="3864668" y="246674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094299-ECCD-D4C3-E5E5-6CA4C7788CE6}"/>
              </a:ext>
            </a:extLst>
          </p:cNvPr>
          <p:cNvSpPr/>
          <p:nvPr/>
        </p:nvSpPr>
        <p:spPr>
          <a:xfrm>
            <a:off x="2779169" y="3659352"/>
            <a:ext cx="3562907" cy="86631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9A7D3C-1F91-8805-2BF5-C6A61E410E63}"/>
              </a:ext>
            </a:extLst>
          </p:cNvPr>
          <p:cNvSpPr/>
          <p:nvPr/>
        </p:nvSpPr>
        <p:spPr>
          <a:xfrm>
            <a:off x="2645328" y="360100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9DE8EB51-D652-D8D0-702F-19CE2D4D7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24266"/>
              </p:ext>
            </p:extLst>
          </p:nvPr>
        </p:nvGraphicFramePr>
        <p:xfrm>
          <a:off x="10065089" y="165392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409FC82-692E-3A10-C419-9B572F55D059}"/>
              </a:ext>
            </a:extLst>
          </p:cNvPr>
          <p:cNvSpPr/>
          <p:nvPr/>
        </p:nvSpPr>
        <p:spPr>
          <a:xfrm>
            <a:off x="10026311" y="240902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3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28375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UI-KMS-010-00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메인 화면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427244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권한을 가지면 우측 상단의 사진모양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계정버튼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 시 관리자 메뉴 생성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메뉴를 클릭하면 관리자 메인 페이지로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넘어감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B8E5126C-D30D-AF13-008C-9DB15955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2" y="1084531"/>
            <a:ext cx="9169760" cy="5316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3E6E80-9C5C-73A8-B0CF-49B16DBD2BEA}"/>
              </a:ext>
            </a:extLst>
          </p:cNvPr>
          <p:cNvSpPr/>
          <p:nvPr/>
        </p:nvSpPr>
        <p:spPr>
          <a:xfrm>
            <a:off x="8028263" y="1560352"/>
            <a:ext cx="880845" cy="78856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E2B5D52-6576-863F-00A3-39D7E97233D1}"/>
              </a:ext>
            </a:extLst>
          </p:cNvPr>
          <p:cNvSpPr/>
          <p:nvPr/>
        </p:nvSpPr>
        <p:spPr>
          <a:xfrm>
            <a:off x="7782327" y="152717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C2194D5-BFB7-9B43-612E-411F75803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97754"/>
              </p:ext>
            </p:extLst>
          </p:nvPr>
        </p:nvGraphicFramePr>
        <p:xfrm>
          <a:off x="10011292" y="1527176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E1024B2-6D33-AF40-4DB9-469495BAD941}"/>
              </a:ext>
            </a:extLst>
          </p:cNvPr>
          <p:cNvSpPr/>
          <p:nvPr/>
        </p:nvSpPr>
        <p:spPr>
          <a:xfrm>
            <a:off x="9972690" y="149362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115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A2366DD-5D5E-ABD4-8630-F54FC47900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258" r="2209" b="2642"/>
          <a:stretch/>
        </p:blipFill>
        <p:spPr>
          <a:xfrm>
            <a:off x="274649" y="1063332"/>
            <a:ext cx="9214009" cy="5311589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3915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UI-KMS-010-00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메인 화면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761786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관리자가 등록한 사업자 정보 조회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사업자 정보관리 버튼 클릭 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회사정보와 기관번호 활성화 되어 수정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메뉴에 대한 전체 정보를 통계치로 확인 가능한 대시보드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내역은 화면 클릭하면 페이지로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넘어감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관리자메뉴는 크게 회원관리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관리로 나뉨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000" b="0" i="0" u="none" strike="noStrike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큰 메뉴 클릭 시 상세 메뉴 확인 가능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spc="-3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메뉴 클릭 시 볼드체로 바뀌며 페이지 이동</a:t>
                      </a:r>
                      <a:endParaRPr lang="en-US" altLang="ko-KR" sz="1000" b="0" i="0" u="none" strike="noStrike" kern="1200" spc="-3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6D6A2FC-882F-222F-47CB-CFE32D56624E}"/>
              </a:ext>
            </a:extLst>
          </p:cNvPr>
          <p:cNvSpPr/>
          <p:nvPr/>
        </p:nvSpPr>
        <p:spPr>
          <a:xfrm>
            <a:off x="1061206" y="1442906"/>
            <a:ext cx="4265803" cy="33480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F8185FC-1B63-9C22-2C95-E33AE9D8D44D}"/>
              </a:ext>
            </a:extLst>
          </p:cNvPr>
          <p:cNvSpPr/>
          <p:nvPr/>
        </p:nvSpPr>
        <p:spPr>
          <a:xfrm>
            <a:off x="815270" y="140134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626E4F-B530-D40F-FDA7-428C22F074FB}"/>
              </a:ext>
            </a:extLst>
          </p:cNvPr>
          <p:cNvSpPr/>
          <p:nvPr/>
        </p:nvSpPr>
        <p:spPr>
          <a:xfrm>
            <a:off x="1581323" y="1834044"/>
            <a:ext cx="7805958" cy="365235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7D24C-3973-649B-C16E-6D8C127E3928}"/>
              </a:ext>
            </a:extLst>
          </p:cNvPr>
          <p:cNvSpPr/>
          <p:nvPr/>
        </p:nvSpPr>
        <p:spPr>
          <a:xfrm>
            <a:off x="1288468" y="179168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4527A3-E7C6-5543-733A-5955348FC6F9}"/>
              </a:ext>
            </a:extLst>
          </p:cNvPr>
          <p:cNvSpPr/>
          <p:nvPr/>
        </p:nvSpPr>
        <p:spPr>
          <a:xfrm>
            <a:off x="336862" y="3091318"/>
            <a:ext cx="1233775" cy="291398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574374B-D504-E62C-5A4E-A446888F7413}"/>
              </a:ext>
            </a:extLst>
          </p:cNvPr>
          <p:cNvSpPr/>
          <p:nvPr/>
        </p:nvSpPr>
        <p:spPr>
          <a:xfrm>
            <a:off x="1403237" y="583790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14EF2F-6C11-48CF-81D4-3630225D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549133"/>
              </p:ext>
            </p:extLst>
          </p:nvPr>
        </p:nvGraphicFramePr>
        <p:xfrm>
          <a:off x="10011292" y="1527176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30B621-4F75-6756-4663-B02FB253D2B1}"/>
              </a:ext>
            </a:extLst>
          </p:cNvPr>
          <p:cNvSpPr/>
          <p:nvPr/>
        </p:nvSpPr>
        <p:spPr>
          <a:xfrm>
            <a:off x="9972690" y="1493620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9A1E67-5449-1415-0AD7-97D438770BD4}"/>
              </a:ext>
            </a:extLst>
          </p:cNvPr>
          <p:cNvSpPr/>
          <p:nvPr/>
        </p:nvSpPr>
        <p:spPr>
          <a:xfrm>
            <a:off x="-1255929" y="8232161"/>
            <a:ext cx="1785258" cy="33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정확한 기능 정의해 </a:t>
            </a:r>
            <a:r>
              <a:rPr lang="ko-KR" altLang="en-US" sz="1000" dirty="0" err="1"/>
              <a:t>줄것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0709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51">
            <a:extLst>
              <a:ext uri="{FF2B5EF4-FFF2-40B4-BE49-F238E27FC236}">
                <a16:creationId xmlns:a16="http://schemas.microsoft.com/office/drawing/2014/main" id="{DBC4EBE0-82F4-3DDA-DE0F-82D054482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53505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탈퇴요청 회원 구분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 수신동의 여부에 따라 체크박스로 검색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닉네임으로 선택하여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검색결과 내역에서 체크박스 선택 후 일괄삭제 또는 삭제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엑셀로 전체 회원정보 다운로드 및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csv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회원파일 업로드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상세정보 수정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2788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개인회원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개인회원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F16FBA8-0754-5D17-F427-7CE26D0BB4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r="1363"/>
          <a:stretch/>
        </p:blipFill>
        <p:spPr>
          <a:xfrm>
            <a:off x="267856" y="1059331"/>
            <a:ext cx="9220094" cy="5363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5048E9C-A5CF-BCE8-270A-DED9F3ED665E}"/>
              </a:ext>
            </a:extLst>
          </p:cNvPr>
          <p:cNvSpPr/>
          <p:nvPr/>
        </p:nvSpPr>
        <p:spPr>
          <a:xfrm>
            <a:off x="1473424" y="1820411"/>
            <a:ext cx="3199244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0EF85AE-71BF-3A01-29D6-31A0D576D1F1}"/>
              </a:ext>
            </a:extLst>
          </p:cNvPr>
          <p:cNvSpPr/>
          <p:nvPr/>
        </p:nvSpPr>
        <p:spPr>
          <a:xfrm>
            <a:off x="1339582" y="173690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2D0FF0-CA4E-E120-44DD-3EBCFCF6F994}"/>
              </a:ext>
            </a:extLst>
          </p:cNvPr>
          <p:cNvSpPr/>
          <p:nvPr/>
        </p:nvSpPr>
        <p:spPr>
          <a:xfrm>
            <a:off x="1473423" y="2053459"/>
            <a:ext cx="3459303" cy="2013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8CA8040-F9DB-A873-FC8F-5E076CCA13B3}"/>
              </a:ext>
            </a:extLst>
          </p:cNvPr>
          <p:cNvSpPr/>
          <p:nvPr/>
        </p:nvSpPr>
        <p:spPr>
          <a:xfrm>
            <a:off x="1339582" y="20035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8F678-7012-2B5B-01E3-84E96349ACAA}"/>
              </a:ext>
            </a:extLst>
          </p:cNvPr>
          <p:cNvSpPr/>
          <p:nvPr/>
        </p:nvSpPr>
        <p:spPr>
          <a:xfrm>
            <a:off x="6096000" y="5757866"/>
            <a:ext cx="967530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6DECB8-2529-E5AD-B969-2A6687420591}"/>
              </a:ext>
            </a:extLst>
          </p:cNvPr>
          <p:cNvSpPr/>
          <p:nvPr/>
        </p:nvSpPr>
        <p:spPr>
          <a:xfrm>
            <a:off x="6985613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D1AAFF-82EF-291C-4E4D-ECC116A646A9}"/>
              </a:ext>
            </a:extLst>
          </p:cNvPr>
          <p:cNvSpPr/>
          <p:nvPr/>
        </p:nvSpPr>
        <p:spPr>
          <a:xfrm>
            <a:off x="4337108" y="5757866"/>
            <a:ext cx="1669409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2236C68-E345-0D30-B2BC-1E3DD0A2DAF5}"/>
              </a:ext>
            </a:extLst>
          </p:cNvPr>
          <p:cNvSpPr/>
          <p:nvPr/>
        </p:nvSpPr>
        <p:spPr>
          <a:xfrm>
            <a:off x="4061031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3D09C5-9878-E263-6239-5E7B7FF7698A}"/>
              </a:ext>
            </a:extLst>
          </p:cNvPr>
          <p:cNvSpPr/>
          <p:nvPr/>
        </p:nvSpPr>
        <p:spPr>
          <a:xfrm>
            <a:off x="8305101" y="4105234"/>
            <a:ext cx="838899" cy="2067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3777A59-CD25-6E6B-BA8B-6412FFA67406}"/>
              </a:ext>
            </a:extLst>
          </p:cNvPr>
          <p:cNvSpPr/>
          <p:nvPr/>
        </p:nvSpPr>
        <p:spPr>
          <a:xfrm>
            <a:off x="8062580" y="40259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243DF3B-E6C6-CCD5-32EF-CBC675F58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84445"/>
              </p:ext>
            </p:extLst>
          </p:nvPr>
        </p:nvGraphicFramePr>
        <p:xfrm>
          <a:off x="10023713" y="1525420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77FA11-2BD3-F929-7687-C5DC902B1809}"/>
              </a:ext>
            </a:extLst>
          </p:cNvPr>
          <p:cNvSpPr/>
          <p:nvPr/>
        </p:nvSpPr>
        <p:spPr>
          <a:xfrm>
            <a:off x="9972690" y="1753679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01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4C10E06-FB8B-30CF-DACE-A844A2A99B5B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416593" y="3431175"/>
            <a:ext cx="0" cy="12073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BB51957-6F1D-E6E3-7932-9B9E104AC770}"/>
              </a:ext>
            </a:extLst>
          </p:cNvPr>
          <p:cNvCxnSpPr/>
          <p:nvPr/>
        </p:nvCxnSpPr>
        <p:spPr>
          <a:xfrm>
            <a:off x="1416593" y="4214951"/>
            <a:ext cx="609019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0E26E82-5E35-D896-32C2-7DFA7587216E}"/>
              </a:ext>
            </a:extLst>
          </p:cNvPr>
          <p:cNvCxnSpPr>
            <a:cxnSpLocks/>
          </p:cNvCxnSpPr>
          <p:nvPr/>
        </p:nvCxnSpPr>
        <p:spPr>
          <a:xfrm>
            <a:off x="3497942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496D8D5-F7D1-99E1-EF3E-7AEF55A11A17}"/>
              </a:ext>
            </a:extLst>
          </p:cNvPr>
          <p:cNvCxnSpPr>
            <a:cxnSpLocks/>
          </p:cNvCxnSpPr>
          <p:nvPr/>
        </p:nvCxnSpPr>
        <p:spPr>
          <a:xfrm>
            <a:off x="5518331" y="421180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50E4D5F-5687-8D1D-1B50-9B700FC6A416}"/>
              </a:ext>
            </a:extLst>
          </p:cNvPr>
          <p:cNvCxnSpPr>
            <a:cxnSpLocks/>
          </p:cNvCxnSpPr>
          <p:nvPr/>
        </p:nvCxnSpPr>
        <p:spPr>
          <a:xfrm>
            <a:off x="7506788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C04D7B-43DB-C2CC-BB8F-66FB0717F2C4}"/>
              </a:ext>
            </a:extLst>
          </p:cNvPr>
          <p:cNvSpPr/>
          <p:nvPr/>
        </p:nvSpPr>
        <p:spPr>
          <a:xfrm>
            <a:off x="2694216" y="2000935"/>
            <a:ext cx="1541414" cy="7327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DA9AA8-DCDF-FD40-7394-36F09BE00A89}"/>
              </a:ext>
            </a:extLst>
          </p:cNvPr>
          <p:cNvSpPr/>
          <p:nvPr/>
        </p:nvSpPr>
        <p:spPr>
          <a:xfrm>
            <a:off x="10284822" y="4397828"/>
            <a:ext cx="1541414" cy="2063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1905971" cy="332399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메뉴구조도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C723EA0-2E8A-9F37-331A-E9912D4E15B2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2104330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가이드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참여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D9C0140-EB30-BCA6-42E0-068FAFDEECFA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4638526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8F6041C-28E9-31DB-BE4C-F3D68C9CA135}"/>
              </a:ext>
            </a:extLst>
          </p:cNvPr>
          <p:cNvGraphicFramePr>
            <a:graphicFrameLocks noGrp="1"/>
          </p:cNvGraphicFramePr>
          <p:nvPr/>
        </p:nvGraphicFramePr>
        <p:xfrm>
          <a:off x="2789645" y="463852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38DC7DE-8BCE-E5C9-CDBA-EE540C1CE5AC}"/>
              </a:ext>
            </a:extLst>
          </p:cNvPr>
          <p:cNvGraphicFramePr>
            <a:graphicFrameLocks noGrp="1"/>
          </p:cNvGraphicFramePr>
          <p:nvPr/>
        </p:nvGraphicFramePr>
        <p:xfrm>
          <a:off x="4844868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FAQ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4BF6328-2DAA-E68A-EC9A-F5E765787A9F}"/>
              </a:ext>
            </a:extLst>
          </p:cNvPr>
          <p:cNvGraphicFramePr>
            <a:graphicFrameLocks noGrp="1"/>
          </p:cNvGraphicFramePr>
          <p:nvPr/>
        </p:nvGraphicFramePr>
        <p:xfrm>
          <a:off x="6900091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</a:t>
                      </a:r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Slack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GitHub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004E50C3-0EF0-138E-20D3-9DEA750B6D9E}"/>
              </a:ext>
            </a:extLst>
          </p:cNvPr>
          <p:cNvGraphicFramePr>
            <a:graphicFrameLocks noGrp="1"/>
          </p:cNvGraphicFramePr>
          <p:nvPr/>
        </p:nvGraphicFramePr>
        <p:xfrm>
          <a:off x="2789644" y="2104330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알림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우상단으로 빼기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19" name="표 2">
            <a:extLst>
              <a:ext uri="{FF2B5EF4-FFF2-40B4-BE49-F238E27FC236}">
                <a16:creationId xmlns:a16="http://schemas.microsoft.com/office/drawing/2014/main" id="{E11FDF1E-415E-1EE6-E494-F228BA27EB2A}"/>
              </a:ext>
            </a:extLst>
          </p:cNvPr>
          <p:cNvGraphicFramePr>
            <a:graphicFrameLocks noGrp="1"/>
          </p:cNvGraphicFramePr>
          <p:nvPr/>
        </p:nvGraphicFramePr>
        <p:xfrm>
          <a:off x="4844867" y="2104330"/>
          <a:ext cx="1364340" cy="692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0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책갈피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하모니카를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시작페이지로 설정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9A95DB2C-D3AA-788F-5051-9CF82FA2583F}"/>
              </a:ext>
            </a:extLst>
          </p:cNvPr>
          <p:cNvGraphicFramePr>
            <a:graphicFrameLocks noGrp="1"/>
          </p:cNvGraphicFramePr>
          <p:nvPr/>
        </p:nvGraphicFramePr>
        <p:xfrm>
          <a:off x="6900091" y="2104330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 </a:t>
                      </a:r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법인 체크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SNS/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이메일 로그인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계정찾기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3AA8938-7382-AEEA-B950-2ECD168050D3}"/>
              </a:ext>
            </a:extLst>
          </p:cNvPr>
          <p:cNvSpPr txBox="1"/>
          <p:nvPr/>
        </p:nvSpPr>
        <p:spPr>
          <a:xfrm>
            <a:off x="2789644" y="2693367"/>
            <a:ext cx="18498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* </a:t>
            </a:r>
            <a:r>
              <a:rPr lang="ko-KR" altLang="en-US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 기준</a:t>
            </a:r>
            <a:endParaRPr lang="en-US" altLang="ko-KR" sz="1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내가 올린 글에 답변이 달렸을 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공지사항이 올라왔을 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정보가 수정이 되었을 때</a:t>
            </a:r>
            <a:endParaRPr lang="ko-KR" altLang="en-US" sz="1000" dirty="0"/>
          </a:p>
        </p:txBody>
      </p:sp>
      <p:graphicFrame>
        <p:nvGraphicFramePr>
          <p:cNvPr id="36" name="표 2">
            <a:extLst>
              <a:ext uri="{FF2B5EF4-FFF2-40B4-BE49-F238E27FC236}">
                <a16:creationId xmlns:a16="http://schemas.microsoft.com/office/drawing/2014/main" id="{7DABB318-88B9-EB17-B84D-3BE281BE7A4D}"/>
              </a:ext>
            </a:extLst>
          </p:cNvPr>
          <p:cNvGraphicFramePr>
            <a:graphicFrameLocks noGrp="1"/>
          </p:cNvGraphicFramePr>
          <p:nvPr/>
        </p:nvGraphicFramePr>
        <p:xfrm>
          <a:off x="10370453" y="4496047"/>
          <a:ext cx="1364343" cy="1649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마우스오버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클릭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 새로운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 오픈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영역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버튼 등 기능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 시 이용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E4E18C8C-525D-5CCB-0709-FFF21B8D0BB3}"/>
              </a:ext>
            </a:extLst>
          </p:cNvPr>
          <p:cNvSpPr txBox="1"/>
          <p:nvPr/>
        </p:nvSpPr>
        <p:spPr>
          <a:xfrm>
            <a:off x="10235832" y="6180566"/>
            <a:ext cx="16335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시 이용 가능 페이지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D0FAE5-FDF9-A302-5A8C-6F31210BF32D}"/>
              </a:ext>
            </a:extLst>
          </p:cNvPr>
          <p:cNvSpPr txBox="1"/>
          <p:nvPr/>
        </p:nvSpPr>
        <p:spPr>
          <a:xfrm>
            <a:off x="2774784" y="5980511"/>
            <a:ext cx="3321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읽기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미로그인 시에도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쓰기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로그인만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(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공지사항 작성 및 수정은 관리자만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B8D29C40-86BA-6C32-76BB-6FFBDB2A16A4}"/>
              </a:ext>
            </a:extLst>
          </p:cNvPr>
          <p:cNvGraphicFramePr>
            <a:graphicFrameLocks noGrp="1"/>
          </p:cNvGraphicFramePr>
          <p:nvPr/>
        </p:nvGraphicFramePr>
        <p:xfrm>
          <a:off x="2389048" y="3517432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61E24547-4083-A19B-5FBF-6126AD0F2933}"/>
              </a:ext>
            </a:extLst>
          </p:cNvPr>
          <p:cNvSpPr txBox="1"/>
          <p:nvPr/>
        </p:nvSpPr>
        <p:spPr>
          <a:xfrm>
            <a:off x="3753391" y="3782801"/>
            <a:ext cx="2055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돋보기 아이콘 클릭 시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페이지 오픈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미로그인도 가능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3383CA-B504-68F3-E5F8-A622DFBCA94D}"/>
              </a:ext>
            </a:extLst>
          </p:cNvPr>
          <p:cNvSpPr txBox="1"/>
          <p:nvPr/>
        </p:nvSpPr>
        <p:spPr>
          <a:xfrm>
            <a:off x="4311830" y="5429941"/>
            <a:ext cx="2829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자주하는 질문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(FAQ)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클릭 시 아래 링크로 이동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https://docs.hamonikr.org/hamonikr-5.0/faq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8387A-8E69-D417-EF56-9542F92B0A60}"/>
              </a:ext>
            </a:extLst>
          </p:cNvPr>
          <p:cNvSpPr txBox="1"/>
          <p:nvPr/>
        </p:nvSpPr>
        <p:spPr>
          <a:xfrm>
            <a:off x="3753391" y="3498339"/>
            <a:ext cx="1258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KMS </a:t>
            </a:r>
            <a:r>
              <a:rPr lang="ko-KR" altLang="en-US" sz="1000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적용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05E6B2-D87F-ABAB-8AA0-F692D657FDC7}"/>
              </a:ext>
            </a:extLst>
          </p:cNvPr>
          <p:cNvSpPr txBox="1"/>
          <p:nvPr/>
        </p:nvSpPr>
        <p:spPr>
          <a:xfrm>
            <a:off x="6779173" y="3201198"/>
            <a:ext cx="1985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기업회원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기업명 입력 후 회원가입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개인회원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SNS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5BAE8D-2BEC-37BD-8E99-E1279281D5E5}"/>
              </a:ext>
            </a:extLst>
          </p:cNvPr>
          <p:cNvSpPr/>
          <p:nvPr/>
        </p:nvSpPr>
        <p:spPr>
          <a:xfrm>
            <a:off x="8859885" y="2030521"/>
            <a:ext cx="1541414" cy="1486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5FB9B6-04CA-62CC-5B4E-50FA4FB5F58D}"/>
              </a:ext>
            </a:extLst>
          </p:cNvPr>
          <p:cNvCxnSpPr>
            <a:cxnSpLocks/>
          </p:cNvCxnSpPr>
          <p:nvPr/>
        </p:nvCxnSpPr>
        <p:spPr>
          <a:xfrm>
            <a:off x="10319658" y="2503904"/>
            <a:ext cx="3273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E701B4-DE12-148A-20F3-8F8A034F385F}"/>
              </a:ext>
            </a:extLst>
          </p:cNvPr>
          <p:cNvCxnSpPr>
            <a:cxnSpLocks/>
          </p:cNvCxnSpPr>
          <p:nvPr/>
        </p:nvCxnSpPr>
        <p:spPr>
          <a:xfrm>
            <a:off x="10319658" y="2751098"/>
            <a:ext cx="327310" cy="20803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9A1306E3-F735-1EA6-5586-8F236525DF91}"/>
              </a:ext>
            </a:extLst>
          </p:cNvPr>
          <p:cNvGraphicFramePr>
            <a:graphicFrameLocks noGrp="1"/>
          </p:cNvGraphicFramePr>
          <p:nvPr/>
        </p:nvGraphicFramePr>
        <p:xfrm>
          <a:off x="8955315" y="2109894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70A045E-A859-6DD3-D513-205FF33A7E24}"/>
              </a:ext>
            </a:extLst>
          </p:cNvPr>
          <p:cNvSpPr txBox="1"/>
          <p:nvPr/>
        </p:nvSpPr>
        <p:spPr>
          <a:xfrm>
            <a:off x="10671541" y="2242421"/>
            <a:ext cx="13643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기업회원의 경우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기업정보 및 프로그램 담당자 배정 수정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7141E4-91AB-ECD2-A834-0AEB9A64FE70}"/>
              </a:ext>
            </a:extLst>
          </p:cNvPr>
          <p:cNvSpPr txBox="1"/>
          <p:nvPr/>
        </p:nvSpPr>
        <p:spPr>
          <a:xfrm>
            <a:off x="10671541" y="2926011"/>
            <a:ext cx="1463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 작성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댓글작성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활동 정보 조회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158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7043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회원관리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기업회원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UI-KMS-011-02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기업회원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51">
            <a:extLst>
              <a:ext uri="{FF2B5EF4-FFF2-40B4-BE49-F238E27FC236}">
                <a16:creationId xmlns:a16="http://schemas.microsoft.com/office/drawing/2014/main" id="{DBC4EBE0-82F4-3DDA-DE0F-82D054482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55941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탈퇴요청 회원 구분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 수신동의 여부에 따라 체크박스로 검색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닉네임으로 선택하여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검색결과 내역에서 체크박스 선택 후 일괄삭제 또는 삭제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엑셀로 전체 회원정보 다운로드 및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csv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파일로 회원파일 업로드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상세정보 수정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4F7F4C1A-0D8A-E43D-75A7-B79618323C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r="1445"/>
          <a:stretch/>
        </p:blipFill>
        <p:spPr>
          <a:xfrm>
            <a:off x="267855" y="1079161"/>
            <a:ext cx="9220094" cy="53197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D7FA496-63BA-B23D-641B-ABB81570E779}"/>
              </a:ext>
            </a:extLst>
          </p:cNvPr>
          <p:cNvSpPr/>
          <p:nvPr/>
        </p:nvSpPr>
        <p:spPr>
          <a:xfrm>
            <a:off x="1473424" y="1820411"/>
            <a:ext cx="3199244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CCA39E2-A087-2DCC-0CE8-94AA83C4DDDC}"/>
              </a:ext>
            </a:extLst>
          </p:cNvPr>
          <p:cNvSpPr/>
          <p:nvPr/>
        </p:nvSpPr>
        <p:spPr>
          <a:xfrm>
            <a:off x="1339582" y="173690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BAA914-904A-C500-E97E-B9BBDF3769A6}"/>
              </a:ext>
            </a:extLst>
          </p:cNvPr>
          <p:cNvSpPr/>
          <p:nvPr/>
        </p:nvSpPr>
        <p:spPr>
          <a:xfrm>
            <a:off x="1473423" y="2053459"/>
            <a:ext cx="3459303" cy="2013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7F77EBE-86C8-BB22-104E-78005A3E2750}"/>
              </a:ext>
            </a:extLst>
          </p:cNvPr>
          <p:cNvSpPr/>
          <p:nvPr/>
        </p:nvSpPr>
        <p:spPr>
          <a:xfrm>
            <a:off x="1339582" y="20035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CC327C-1B85-F4CA-65E6-9E2EC9B65F82}"/>
              </a:ext>
            </a:extLst>
          </p:cNvPr>
          <p:cNvSpPr/>
          <p:nvPr/>
        </p:nvSpPr>
        <p:spPr>
          <a:xfrm>
            <a:off x="6096000" y="5757866"/>
            <a:ext cx="967530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C0928A9-288A-FF78-862C-C6B60130413F}"/>
              </a:ext>
            </a:extLst>
          </p:cNvPr>
          <p:cNvSpPr/>
          <p:nvPr/>
        </p:nvSpPr>
        <p:spPr>
          <a:xfrm>
            <a:off x="6985613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05586F-D154-AD36-4C67-0E31BB1DDF7E}"/>
              </a:ext>
            </a:extLst>
          </p:cNvPr>
          <p:cNvSpPr/>
          <p:nvPr/>
        </p:nvSpPr>
        <p:spPr>
          <a:xfrm>
            <a:off x="4337108" y="5757866"/>
            <a:ext cx="1669409" cy="20972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1B63CD-1BAC-B50F-6405-3D95FF02AA0E}"/>
              </a:ext>
            </a:extLst>
          </p:cNvPr>
          <p:cNvSpPr/>
          <p:nvPr/>
        </p:nvSpPr>
        <p:spPr>
          <a:xfrm>
            <a:off x="4061031" y="569532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C203B3-930F-A58E-4B05-112E89DBF841}"/>
              </a:ext>
            </a:extLst>
          </p:cNvPr>
          <p:cNvSpPr/>
          <p:nvPr/>
        </p:nvSpPr>
        <p:spPr>
          <a:xfrm>
            <a:off x="8305101" y="3685784"/>
            <a:ext cx="838899" cy="20670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073EC3-EF96-D88B-AC19-5E84E9586870}"/>
              </a:ext>
            </a:extLst>
          </p:cNvPr>
          <p:cNvSpPr/>
          <p:nvPr/>
        </p:nvSpPr>
        <p:spPr>
          <a:xfrm>
            <a:off x="8062580" y="36064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ACFAA49-819D-E0F3-A063-B28CEB787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690610"/>
              </p:ext>
            </p:extLst>
          </p:nvPr>
        </p:nvGraphicFramePr>
        <p:xfrm>
          <a:off x="10023713" y="1525420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B9CC8F-2CC7-D75A-525D-BF54D815FC47}"/>
              </a:ext>
            </a:extLst>
          </p:cNvPr>
          <p:cNvSpPr/>
          <p:nvPr/>
        </p:nvSpPr>
        <p:spPr>
          <a:xfrm>
            <a:off x="9972690" y="2013738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6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E63380-45CA-81A5-A8E6-1F910B6AE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1428" r="2106" b="2390"/>
          <a:stretch/>
        </p:blipFill>
        <p:spPr>
          <a:xfrm>
            <a:off x="267855" y="1054705"/>
            <a:ext cx="9220331" cy="5337469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931028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현황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UI-KMS-012-01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 별 등 컨텐츠 현황 통계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2636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게시판 별 게시글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 유저 통계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원형 그래프로 활동 비율확인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막대 그래프로 상세 건 수 가시화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게시판별 키워드 등 컨텐츠 통계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누적막대차트로 게시판별 키워드 통계 확인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Top 10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까지 표시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1A88EF-448A-9ECC-6C51-55CCF0C7935B}"/>
              </a:ext>
            </a:extLst>
          </p:cNvPr>
          <p:cNvSpPr/>
          <p:nvPr/>
        </p:nvSpPr>
        <p:spPr>
          <a:xfrm>
            <a:off x="1602296" y="1820411"/>
            <a:ext cx="7821883" cy="15435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9BA0F6-16F9-5827-C998-A421643712B9}"/>
              </a:ext>
            </a:extLst>
          </p:cNvPr>
          <p:cNvSpPr/>
          <p:nvPr/>
        </p:nvSpPr>
        <p:spPr>
          <a:xfrm>
            <a:off x="1339582" y="173690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FCF6742-AE75-1C6B-8741-AD56B23FAC34}"/>
              </a:ext>
            </a:extLst>
          </p:cNvPr>
          <p:cNvSpPr/>
          <p:nvPr/>
        </p:nvSpPr>
        <p:spPr>
          <a:xfrm>
            <a:off x="1602296" y="3410126"/>
            <a:ext cx="7821883" cy="289927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5D1E676-A21C-7782-8734-90420DCE88C4}"/>
              </a:ext>
            </a:extLst>
          </p:cNvPr>
          <p:cNvSpPr/>
          <p:nvPr/>
        </p:nvSpPr>
        <p:spPr>
          <a:xfrm>
            <a:off x="1339582" y="332661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FE97BDA-E8D6-E4AA-D6D3-60896684E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18239"/>
              </p:ext>
            </p:extLst>
          </p:nvPr>
        </p:nvGraphicFramePr>
        <p:xfrm>
          <a:off x="10019681" y="1530722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BF73C9-9003-1E7C-E6B0-443DBBB06166}"/>
              </a:ext>
            </a:extLst>
          </p:cNvPr>
          <p:cNvSpPr/>
          <p:nvPr/>
        </p:nvSpPr>
        <p:spPr>
          <a:xfrm>
            <a:off x="9972690" y="1762068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5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49439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다운로드 현황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UI-KMS-012-02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프로그램 다운로드 현황 통계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5215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월간 프로그램 다운로드 현황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최신버전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이전버전 구분으로 선그래프 가시화 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 다운로드로 현황 다운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프로그램 모델명 나열 및 다운로드 현황 통계 및 엑셀 다운로드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0B4E8635-03DA-E237-E888-9C8F052D1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1313" r="2233" b="2483"/>
          <a:stretch/>
        </p:blipFill>
        <p:spPr>
          <a:xfrm>
            <a:off x="267855" y="1110342"/>
            <a:ext cx="9212047" cy="524571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9CA177-1AC5-E223-7B91-C9CD68BC3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499"/>
              </p:ext>
            </p:extLst>
          </p:nvPr>
        </p:nvGraphicFramePr>
        <p:xfrm>
          <a:off x="10019681" y="1530722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33A11A0-4A6A-0BC7-23A5-69C670375267}"/>
              </a:ext>
            </a:extLst>
          </p:cNvPr>
          <p:cNvSpPr/>
          <p:nvPr/>
        </p:nvSpPr>
        <p:spPr>
          <a:xfrm>
            <a:off x="9972690" y="2022127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337665-39A1-B4F8-AA8A-C6A4D4B0BD2B}"/>
              </a:ext>
            </a:extLst>
          </p:cNvPr>
          <p:cNvSpPr/>
          <p:nvPr/>
        </p:nvSpPr>
        <p:spPr>
          <a:xfrm>
            <a:off x="1602296" y="2153215"/>
            <a:ext cx="7717873" cy="78293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BA47000-40C3-1149-8A53-5E657977C96F}"/>
              </a:ext>
            </a:extLst>
          </p:cNvPr>
          <p:cNvSpPr/>
          <p:nvPr/>
        </p:nvSpPr>
        <p:spPr>
          <a:xfrm>
            <a:off x="1379173" y="202212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D4BF0-FE14-D587-6B9F-6394A8F49461}"/>
              </a:ext>
            </a:extLst>
          </p:cNvPr>
          <p:cNvSpPr/>
          <p:nvPr/>
        </p:nvSpPr>
        <p:spPr>
          <a:xfrm>
            <a:off x="7180976" y="1818580"/>
            <a:ext cx="2139193" cy="3010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398ED9-695D-55AA-A2CE-C7F0D3A73E35}"/>
              </a:ext>
            </a:extLst>
          </p:cNvPr>
          <p:cNvSpPr/>
          <p:nvPr/>
        </p:nvSpPr>
        <p:spPr>
          <a:xfrm>
            <a:off x="6990081" y="158547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883B07-509D-07BC-C285-DC5A2EE78A86}"/>
              </a:ext>
            </a:extLst>
          </p:cNvPr>
          <p:cNvSpPr/>
          <p:nvPr/>
        </p:nvSpPr>
        <p:spPr>
          <a:xfrm>
            <a:off x="1602296" y="3006304"/>
            <a:ext cx="7717873" cy="303376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25D4A7-B6E7-601A-70FD-CF7BBF3AECB6}"/>
              </a:ext>
            </a:extLst>
          </p:cNvPr>
          <p:cNvSpPr/>
          <p:nvPr/>
        </p:nvSpPr>
        <p:spPr>
          <a:xfrm>
            <a:off x="1379173" y="28500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204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378190"/>
              </p:ext>
            </p:extLst>
          </p:nvPr>
        </p:nvGraphicFramePr>
        <p:xfrm>
          <a:off x="240145" y="548600"/>
          <a:ext cx="11682537" cy="396478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접속현황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UI-KMS-012-03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미로그인 회원 별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현황 및 사용시간 통계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30952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월간 사용자 방문 및 사용시간 현황 선그래프로 조회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현황에 대해 엑셀 다운로드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 방문자수 및 사용시간은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표로 상세화 시켜서 일별로 나열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71A7EA3-C5D5-6A8D-6126-2A98913BF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468" r="2209" b="2385"/>
          <a:stretch/>
        </p:blipFill>
        <p:spPr>
          <a:xfrm>
            <a:off x="267855" y="1070772"/>
            <a:ext cx="9228483" cy="534680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791A5EA-E74B-F885-A8F3-0810CC95A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82930"/>
              </p:ext>
            </p:extLst>
          </p:nvPr>
        </p:nvGraphicFramePr>
        <p:xfrm>
          <a:off x="10019681" y="1530722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506FCBD-ED35-F7B0-1B98-80CD62A6E9DF}"/>
              </a:ext>
            </a:extLst>
          </p:cNvPr>
          <p:cNvSpPr/>
          <p:nvPr/>
        </p:nvSpPr>
        <p:spPr>
          <a:xfrm>
            <a:off x="9972690" y="2282186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0D13E8-5F80-E46F-0C97-EC7A5AB50A9A}"/>
              </a:ext>
            </a:extLst>
          </p:cNvPr>
          <p:cNvSpPr/>
          <p:nvPr/>
        </p:nvSpPr>
        <p:spPr>
          <a:xfrm>
            <a:off x="7180976" y="1818580"/>
            <a:ext cx="2139193" cy="30107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B246A3-E75A-52F0-99FF-27BCB01A781F}"/>
              </a:ext>
            </a:extLst>
          </p:cNvPr>
          <p:cNvSpPr/>
          <p:nvPr/>
        </p:nvSpPr>
        <p:spPr>
          <a:xfrm>
            <a:off x="6990081" y="158547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A64B84-D636-DA69-906F-E97666CB6F5B}"/>
              </a:ext>
            </a:extLst>
          </p:cNvPr>
          <p:cNvSpPr/>
          <p:nvPr/>
        </p:nvSpPr>
        <p:spPr>
          <a:xfrm>
            <a:off x="1625585" y="2160746"/>
            <a:ext cx="7694584" cy="74044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1A1A0A-4132-51A5-3C44-3512FBE34A46}"/>
              </a:ext>
            </a:extLst>
          </p:cNvPr>
          <p:cNvSpPr/>
          <p:nvPr/>
        </p:nvSpPr>
        <p:spPr>
          <a:xfrm>
            <a:off x="1434690" y="207025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8EFA5-6863-DF8B-2BA7-E66FA70622BA}"/>
              </a:ext>
            </a:extLst>
          </p:cNvPr>
          <p:cNvSpPr/>
          <p:nvPr/>
        </p:nvSpPr>
        <p:spPr>
          <a:xfrm>
            <a:off x="1625585" y="2966516"/>
            <a:ext cx="7694584" cy="314905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2E4742A-998F-67C4-1AC2-B3AA1B6B1DDB}"/>
              </a:ext>
            </a:extLst>
          </p:cNvPr>
          <p:cNvSpPr/>
          <p:nvPr/>
        </p:nvSpPr>
        <p:spPr>
          <a:xfrm>
            <a:off x="1434690" y="290118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4376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3AC0688-B04C-24E4-8E37-B46FDCCDC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468" r="1982" b="2385"/>
          <a:stretch/>
        </p:blipFill>
        <p:spPr>
          <a:xfrm>
            <a:off x="267855" y="1050261"/>
            <a:ext cx="9243929" cy="5403159"/>
          </a:xfrm>
          <a:prstGeom prst="rect">
            <a:avLst/>
          </a:prstGeom>
        </p:spPr>
      </p:pic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11247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사용자가이드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(FAQ)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사용자가이드</a:t>
                      </a:r>
                      <a:r>
                        <a:rPr lang="en-US" altLang="ko-KR" sz="1000" dirty="0"/>
                        <a:t>(FAQ) </a:t>
                      </a:r>
                      <a:r>
                        <a:rPr lang="ko-KR" altLang="en-US" sz="1000" dirty="0"/>
                        <a:t>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45118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전체 및 상세 카테고리를 클릭하여 게시글 확인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관리번호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등록자 등 조건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목록을 클릭하여 상세 내역 팝업창으로 확인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체크박스 클릭 후 상단의 수정 버튼을 누르면 내용 및 카테고리 이동 등 수정 가능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엑셀저장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글 작성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CE48A54-1AF4-2B57-8370-B955131F6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564003"/>
              </p:ext>
            </p:extLst>
          </p:nvPr>
        </p:nvGraphicFramePr>
        <p:xfrm>
          <a:off x="10035793" y="1481118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EE0A85D-68AC-0DB7-6E3F-21C81F873DE7}"/>
              </a:ext>
            </a:extLst>
          </p:cNvPr>
          <p:cNvSpPr/>
          <p:nvPr/>
        </p:nvSpPr>
        <p:spPr>
          <a:xfrm>
            <a:off x="9988803" y="1702223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37E018-E79F-99ED-8E7D-97EC1453211D}"/>
              </a:ext>
            </a:extLst>
          </p:cNvPr>
          <p:cNvSpPr/>
          <p:nvPr/>
        </p:nvSpPr>
        <p:spPr>
          <a:xfrm>
            <a:off x="1667530" y="2075682"/>
            <a:ext cx="1503509" cy="352816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EC09AB-B9A6-A374-D86C-0EEAE3852C76}"/>
              </a:ext>
            </a:extLst>
          </p:cNvPr>
          <p:cNvSpPr/>
          <p:nvPr/>
        </p:nvSpPr>
        <p:spPr>
          <a:xfrm>
            <a:off x="1476635" y="198518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C637EF-C9C9-5321-E5EF-2E816CB0583D}"/>
              </a:ext>
            </a:extLst>
          </p:cNvPr>
          <p:cNvSpPr/>
          <p:nvPr/>
        </p:nvSpPr>
        <p:spPr>
          <a:xfrm>
            <a:off x="3241524" y="1831378"/>
            <a:ext cx="6036700" cy="93492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DED5647-57B6-2DC0-56AE-9D0B031FA828}"/>
              </a:ext>
            </a:extLst>
          </p:cNvPr>
          <p:cNvSpPr/>
          <p:nvPr/>
        </p:nvSpPr>
        <p:spPr>
          <a:xfrm>
            <a:off x="3050629" y="174088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DCC6A2-13B9-59A6-C130-480BE10D5E8E}"/>
              </a:ext>
            </a:extLst>
          </p:cNvPr>
          <p:cNvSpPr/>
          <p:nvPr/>
        </p:nvSpPr>
        <p:spPr>
          <a:xfrm>
            <a:off x="3222244" y="2787738"/>
            <a:ext cx="6036700" cy="336978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C7A3F6E-DDDF-4128-4685-9283E6AC3BE0}"/>
              </a:ext>
            </a:extLst>
          </p:cNvPr>
          <p:cNvSpPr/>
          <p:nvPr/>
        </p:nvSpPr>
        <p:spPr>
          <a:xfrm>
            <a:off x="3031349" y="28864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563656-7907-4037-ACF3-7BC9F05486F6}"/>
              </a:ext>
            </a:extLst>
          </p:cNvPr>
          <p:cNvSpPr/>
          <p:nvPr/>
        </p:nvSpPr>
        <p:spPr>
          <a:xfrm>
            <a:off x="377505" y="1050261"/>
            <a:ext cx="11436990" cy="5259139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/>
              <a:t>기능 삭제</a:t>
            </a:r>
          </a:p>
        </p:txBody>
      </p:sp>
    </p:spTree>
    <p:extLst>
      <p:ext uri="{BB962C8B-B14F-4D97-AF65-F5344CB8AC3E}">
        <p14:creationId xmlns:p14="http://schemas.microsoft.com/office/powerpoint/2010/main" val="3157867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360772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검색한 결과에서 전체 검색한 횟수와 비율에서 대비하여 순서대로 순위를 나타냄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기간 셋팅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월간 검색횟수 조회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기능으로 오타 혹은 말이 안되는 검색어는 필터링 되는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결과</a:t>
                      </a:r>
                      <a:endParaRPr lang="en-US" altLang="ko-KR" sz="10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검색어 및 검색 총 건수 확인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관리번호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 여부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 확인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검색단어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하이라이팅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검색결과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그룹핑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수정일 기준으로 검색결과 재 정렬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8B0185B-047F-0068-F13A-2B23D4418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t="2130" r="2166" b="1944"/>
          <a:stretch/>
        </p:blipFill>
        <p:spPr>
          <a:xfrm>
            <a:off x="301411" y="1105914"/>
            <a:ext cx="9203316" cy="524543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C75F2F-E2D4-CA51-D6F9-6E5836D68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0702"/>
              </p:ext>
            </p:extLst>
          </p:nvPr>
        </p:nvGraphicFramePr>
        <p:xfrm>
          <a:off x="10035793" y="148111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45CC993-DF48-35EB-A084-61477560E131}"/>
              </a:ext>
            </a:extLst>
          </p:cNvPr>
          <p:cNvSpPr/>
          <p:nvPr/>
        </p:nvSpPr>
        <p:spPr>
          <a:xfrm>
            <a:off x="9988803" y="1709409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58276E-52D0-6D82-06D4-42F455A958CB}"/>
              </a:ext>
            </a:extLst>
          </p:cNvPr>
          <p:cNvSpPr/>
          <p:nvPr/>
        </p:nvSpPr>
        <p:spPr>
          <a:xfrm>
            <a:off x="1649370" y="2432848"/>
            <a:ext cx="7603687" cy="366594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C59AEB2-7512-2B34-92BA-40E9E5FDE5EF}"/>
              </a:ext>
            </a:extLst>
          </p:cNvPr>
          <p:cNvSpPr/>
          <p:nvPr/>
        </p:nvSpPr>
        <p:spPr>
          <a:xfrm>
            <a:off x="1456341" y="230547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740685-6893-8217-08B8-1D6CE0B3BF6E}"/>
              </a:ext>
            </a:extLst>
          </p:cNvPr>
          <p:cNvSpPr/>
          <p:nvPr/>
        </p:nvSpPr>
        <p:spPr>
          <a:xfrm>
            <a:off x="1631809" y="1837230"/>
            <a:ext cx="7603687" cy="53548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F3DC24F-6053-8B02-42B1-DD05D6727D5D}"/>
              </a:ext>
            </a:extLst>
          </p:cNvPr>
          <p:cNvSpPr/>
          <p:nvPr/>
        </p:nvSpPr>
        <p:spPr>
          <a:xfrm>
            <a:off x="9076164" y="161186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C665C0-6EE3-2943-8106-6616D21D7D2F}"/>
              </a:ext>
            </a:extLst>
          </p:cNvPr>
          <p:cNvSpPr/>
          <p:nvPr/>
        </p:nvSpPr>
        <p:spPr>
          <a:xfrm>
            <a:off x="8607841" y="161865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35173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00523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통합검색관리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51341"/>
              </p:ext>
            </p:extLst>
          </p:nvPr>
        </p:nvGraphicFramePr>
        <p:xfrm>
          <a:off x="248854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사이트의 검색 파라미터 설정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포털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 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사이트에서는 검색 파라미터가 설정되어 있음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네이버는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query,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구글은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oq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주로 물음표 뒤에 나와있는 파라미터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하모니카 커뮤니티에는 검색 시 경로나 파라미터가 나와있지 않기 때문에 검색 결과 분석을 위한 파라미터가 필요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CD5790-38FF-A737-7862-89A16EFD3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t="1103" r="731" b="2308"/>
          <a:stretch/>
        </p:blipFill>
        <p:spPr>
          <a:xfrm>
            <a:off x="259466" y="1028827"/>
            <a:ext cx="9246576" cy="54245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C89FE8-0DC6-3417-74FC-2E121E553D8D}"/>
              </a:ext>
            </a:extLst>
          </p:cNvPr>
          <p:cNvSpPr/>
          <p:nvPr/>
        </p:nvSpPr>
        <p:spPr>
          <a:xfrm>
            <a:off x="5167618" y="2305471"/>
            <a:ext cx="4297176" cy="208954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87E8058-90D3-CD7C-207A-AEE53157127F}"/>
              </a:ext>
            </a:extLst>
          </p:cNvPr>
          <p:cNvSpPr/>
          <p:nvPr/>
        </p:nvSpPr>
        <p:spPr>
          <a:xfrm>
            <a:off x="4971328" y="21281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797B077-21DC-8689-AED6-1E54721FA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69178"/>
              </p:ext>
            </p:extLst>
          </p:nvPr>
        </p:nvGraphicFramePr>
        <p:xfrm>
          <a:off x="10035793" y="148111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6CB1B0-E638-DB5B-046E-B3452777EB95}"/>
              </a:ext>
            </a:extLst>
          </p:cNvPr>
          <p:cNvSpPr/>
          <p:nvPr/>
        </p:nvSpPr>
        <p:spPr>
          <a:xfrm>
            <a:off x="9988803" y="1709409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948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5">
            <a:extLst>
              <a:ext uri="{FF2B5EF4-FFF2-40B4-BE49-F238E27FC236}">
                <a16:creationId xmlns:a16="http://schemas.microsoft.com/office/drawing/2014/main" id="{BEB52AD0-CD73-C0A4-68C8-11DEF2378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331580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게시글 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UI-KMS-013-03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게시글 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roup 51">
            <a:extLst>
              <a:ext uri="{FF2B5EF4-FFF2-40B4-BE49-F238E27FC236}">
                <a16:creationId xmlns:a16="http://schemas.microsoft.com/office/drawing/2014/main" id="{B128410A-EC11-5C65-A008-E33DB2104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39850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카테고리 및 상세 카테고리를 클릭하여 게시글 확인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관리번호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등록일자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등록계정 등 조건으로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목록을 클릭하여 상세 내역 팝업창으로 확인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 체크박스 클릭 후 상단의 수정 버튼을 누르면 내용 및 카테고리 이동 등 수정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E8B69-E896-9632-ACE4-3801E2BD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1835" r="1970" b="1773"/>
          <a:stretch/>
        </p:blipFill>
        <p:spPr>
          <a:xfrm>
            <a:off x="240145" y="1059364"/>
            <a:ext cx="9271639" cy="53772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A35482-2004-A2A1-EBEE-A9E8F47CCC7C}"/>
              </a:ext>
            </a:extLst>
          </p:cNvPr>
          <p:cNvSpPr/>
          <p:nvPr/>
        </p:nvSpPr>
        <p:spPr>
          <a:xfrm>
            <a:off x="1625585" y="2004969"/>
            <a:ext cx="1478342" cy="280192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AFE4D6E-D82B-E823-EC8A-9E67ED4ED287}"/>
              </a:ext>
            </a:extLst>
          </p:cNvPr>
          <p:cNvSpPr/>
          <p:nvPr/>
        </p:nvSpPr>
        <p:spPr>
          <a:xfrm>
            <a:off x="1434690" y="207025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DED430-185B-ABFB-41A5-A9F2D638F93C}"/>
              </a:ext>
            </a:extLst>
          </p:cNvPr>
          <p:cNvSpPr/>
          <p:nvPr/>
        </p:nvSpPr>
        <p:spPr>
          <a:xfrm>
            <a:off x="3343946" y="1835359"/>
            <a:ext cx="5885897" cy="85604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E523A49-DBCB-E9F1-9B2F-BC5B5DA55ADA}"/>
              </a:ext>
            </a:extLst>
          </p:cNvPr>
          <p:cNvSpPr/>
          <p:nvPr/>
        </p:nvSpPr>
        <p:spPr>
          <a:xfrm>
            <a:off x="3150917" y="170798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3DDC78-C521-61AB-70D9-C6829AE0619A}"/>
              </a:ext>
            </a:extLst>
          </p:cNvPr>
          <p:cNvSpPr/>
          <p:nvPr/>
        </p:nvSpPr>
        <p:spPr>
          <a:xfrm>
            <a:off x="3294021" y="2891962"/>
            <a:ext cx="5935822" cy="31397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FAF6CE0-97F2-B616-4CD0-B9C26EAB595E}"/>
              </a:ext>
            </a:extLst>
          </p:cNvPr>
          <p:cNvSpPr/>
          <p:nvPr/>
        </p:nvSpPr>
        <p:spPr>
          <a:xfrm>
            <a:off x="3154997" y="277078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E56A2D8-E882-E042-2227-77A1BFD1A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62856"/>
              </p:ext>
            </p:extLst>
          </p:nvPr>
        </p:nvGraphicFramePr>
        <p:xfrm>
          <a:off x="10035793" y="1481118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A12A32-C4E0-7BD4-961B-7016652E5778}"/>
              </a:ext>
            </a:extLst>
          </p:cNvPr>
          <p:cNvSpPr/>
          <p:nvPr/>
        </p:nvSpPr>
        <p:spPr>
          <a:xfrm>
            <a:off x="9988803" y="1984273"/>
            <a:ext cx="1441545" cy="3348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99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5">
            <a:extLst>
              <a:ext uri="{FF2B5EF4-FFF2-40B4-BE49-F238E27FC236}">
                <a16:creationId xmlns:a16="http://schemas.microsoft.com/office/drawing/2014/main" id="{784DAE2A-EF25-0FB2-8743-D0A7DD706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96675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기본기능 구성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roup 51">
            <a:extLst>
              <a:ext uri="{FF2B5EF4-FFF2-40B4-BE49-F238E27FC236}">
                <a16:creationId xmlns:a16="http://schemas.microsoft.com/office/drawing/2014/main" id="{5D1A5B3D-C1C7-D4BB-4468-68C4D53BE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164252"/>
              </p:ext>
            </p:extLst>
          </p:nvPr>
        </p:nvGraphicFramePr>
        <p:xfrm>
          <a:off x="240145" y="1028827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매핑 관리자 기획할 것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키워드에 대한 컨텐츠 항목 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-&gt;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맵을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활용하여 추천 검색어도 같이 기획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AutoNum type="arabicPeriod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추천 결과에 따른 최종 결정은 관리자가 관리자 화면에서 결정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부분 기획할 것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왼쪽과 오른쪽으로 화면 분리하여 왼쪽에 트리모양의 카테고리 화면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카테고리를 추가하거나 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삭제할 수 있는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Map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관리자 기획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 startAt="2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사이트에 대해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KOLAS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인증을 받아야 하므로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인증속도 등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바우처 제안서 확인해서 명시해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줄것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내용 황과장과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KOLAS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 시기 등 확인할 것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4D4359-1548-E4D5-AEA0-A59BFD69DC81}"/>
              </a:ext>
            </a:extLst>
          </p:cNvPr>
          <p:cNvSpPr/>
          <p:nvPr/>
        </p:nvSpPr>
        <p:spPr>
          <a:xfrm>
            <a:off x="714103" y="2002976"/>
            <a:ext cx="8003177" cy="1227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키워드 </a:t>
            </a:r>
            <a:r>
              <a:rPr lang="en-US" altLang="ko-KR" sz="1200" dirty="0">
                <a:solidFill>
                  <a:schemeClr val="tx1"/>
                </a:solidFill>
              </a:rPr>
              <a:t>Map(DB) </a:t>
            </a:r>
            <a:r>
              <a:rPr lang="ko-KR" altLang="en-US" sz="1200" dirty="0">
                <a:solidFill>
                  <a:schemeClr val="tx1"/>
                </a:solidFill>
              </a:rPr>
              <a:t>구성 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특정 검색어에 대한 해당 컨텐츠 매핑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와 기능 구성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예시</a:t>
            </a:r>
            <a:r>
              <a:rPr lang="en-US" altLang="ko-KR" sz="1200" dirty="0">
                <a:solidFill>
                  <a:schemeClr val="tx1"/>
                </a:solidFill>
              </a:rPr>
              <a:t>: “</a:t>
            </a:r>
            <a:r>
              <a:rPr lang="ko-KR" altLang="en-US" sz="1200" dirty="0">
                <a:solidFill>
                  <a:schemeClr val="tx1"/>
                </a:solidFill>
              </a:rPr>
              <a:t>하모니카 </a:t>
            </a:r>
            <a:r>
              <a:rPr lang="en-US" altLang="ko-KR" sz="1200" dirty="0">
                <a:solidFill>
                  <a:schemeClr val="tx1"/>
                </a:solidFill>
              </a:rPr>
              <a:t>OS” -&gt; 3, 6, 13, 55(</a:t>
            </a:r>
            <a:r>
              <a:rPr lang="ko-KR" altLang="en-US" sz="1200" dirty="0">
                <a:solidFill>
                  <a:schemeClr val="tx1"/>
                </a:solidFill>
              </a:rPr>
              <a:t>게시판 고유 번호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일별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월별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연별 검색 키워드 </a:t>
            </a:r>
            <a:r>
              <a:rPr lang="en-US" altLang="ko-KR" sz="1200" dirty="0">
                <a:solidFill>
                  <a:schemeClr val="tx1"/>
                </a:solidFill>
              </a:rPr>
              <a:t>DB </a:t>
            </a:r>
            <a:r>
              <a:rPr lang="ko-KR" altLang="en-US" sz="1200" dirty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5F7351-BD18-3C9B-B67E-96ACBDDC97E7}"/>
              </a:ext>
            </a:extLst>
          </p:cNvPr>
          <p:cNvSpPr/>
          <p:nvPr/>
        </p:nvSpPr>
        <p:spPr>
          <a:xfrm>
            <a:off x="714103" y="3643328"/>
            <a:ext cx="8003177" cy="8938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2. Container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Map(DB) </a:t>
            </a:r>
            <a:r>
              <a:rPr lang="ko-KR" altLang="en-US" sz="1200" dirty="0">
                <a:solidFill>
                  <a:schemeClr val="tx1"/>
                </a:solidFill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특정 글이 작성되었을 때 어떤 분류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분류는 </a:t>
            </a:r>
            <a:r>
              <a:rPr lang="en-US" altLang="ko-KR" sz="1200" dirty="0">
                <a:solidFill>
                  <a:schemeClr val="tx1"/>
                </a:solidFill>
              </a:rPr>
              <a:t>Container Map </a:t>
            </a:r>
            <a:r>
              <a:rPr lang="ko-KR" altLang="en-US" sz="1200" dirty="0">
                <a:solidFill>
                  <a:schemeClr val="tx1"/>
                </a:solidFill>
              </a:rPr>
              <a:t>분류에 따름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에 속하는지 추천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79AD0-D87A-86B7-FB21-B54288A4D30A}"/>
              </a:ext>
            </a:extLst>
          </p:cNvPr>
          <p:cNvSpPr/>
          <p:nvPr/>
        </p:nvSpPr>
        <p:spPr>
          <a:xfrm>
            <a:off x="714103" y="4944041"/>
            <a:ext cx="8003177" cy="426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3. Container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Map(DB) </a:t>
            </a:r>
            <a:r>
              <a:rPr lang="ko-KR" altLang="en-US" sz="1200" dirty="0">
                <a:solidFill>
                  <a:schemeClr val="tx1"/>
                </a:solidFill>
              </a:rPr>
              <a:t>구성 </a:t>
            </a:r>
            <a:r>
              <a:rPr lang="en-US" altLang="ko-KR" sz="1200" dirty="0">
                <a:solidFill>
                  <a:schemeClr val="tx1"/>
                </a:solidFill>
              </a:rPr>
              <a:t>-&gt; Container Map(</a:t>
            </a:r>
            <a:r>
              <a:rPr lang="ko-KR" altLang="en-US" sz="1200" dirty="0">
                <a:solidFill>
                  <a:schemeClr val="tx1"/>
                </a:solidFill>
              </a:rPr>
              <a:t>카테고리 </a:t>
            </a:r>
            <a:r>
              <a:rPr lang="en-US" altLang="ko-KR" sz="1200" dirty="0">
                <a:solidFill>
                  <a:schemeClr val="tx1"/>
                </a:solidFill>
              </a:rPr>
              <a:t>-&gt; </a:t>
            </a:r>
            <a:r>
              <a:rPr lang="ko-KR" altLang="en-US" sz="1200" dirty="0">
                <a:solidFill>
                  <a:schemeClr val="tx1"/>
                </a:solidFill>
              </a:rPr>
              <a:t>트리구조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구성 관리자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75871D-8192-D684-F7A4-58733B485CAB}"/>
              </a:ext>
            </a:extLst>
          </p:cNvPr>
          <p:cNvSpPr/>
          <p:nvPr/>
        </p:nvSpPr>
        <p:spPr>
          <a:xfrm>
            <a:off x="714104" y="1268840"/>
            <a:ext cx="7829006" cy="330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KMS </a:t>
            </a:r>
            <a:r>
              <a:rPr lang="ko-KR" altLang="en-US" dirty="0"/>
              <a:t>기능 구현 요청사항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68E6FE-9E0B-3192-0F6E-6D96FE6C52F6}"/>
              </a:ext>
            </a:extLst>
          </p:cNvPr>
          <p:cNvSpPr/>
          <p:nvPr/>
        </p:nvSpPr>
        <p:spPr>
          <a:xfrm>
            <a:off x="714103" y="5698730"/>
            <a:ext cx="8003177" cy="426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4. KOLAS </a:t>
            </a:r>
            <a:r>
              <a:rPr lang="ko-KR" altLang="en-US" sz="1200" dirty="0">
                <a:solidFill>
                  <a:schemeClr val="tx1"/>
                </a:solidFill>
              </a:rPr>
              <a:t>인증에 대한 내용 확인해서 검색 속도 등 명시해 줄 것 </a:t>
            </a:r>
          </a:p>
        </p:txBody>
      </p:sp>
    </p:spTree>
    <p:extLst>
      <p:ext uri="{BB962C8B-B14F-4D97-AF65-F5344CB8AC3E}">
        <p14:creationId xmlns:p14="http://schemas.microsoft.com/office/powerpoint/2010/main" val="2768340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흐름도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7D7FEB9-A006-370C-7591-71737AEF6109}"/>
              </a:ext>
            </a:extLst>
          </p:cNvPr>
          <p:cNvSpPr/>
          <p:nvPr/>
        </p:nvSpPr>
        <p:spPr>
          <a:xfrm>
            <a:off x="305829" y="2803923"/>
            <a:ext cx="1655558" cy="389777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accent5">
                <a:lumMod val="75000"/>
              </a:schemeClr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2153" rIns="0" bIns="52153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6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통합검색</a:t>
            </a:r>
            <a:endParaRPr lang="en-US" altLang="ko-KR" sz="1200" spc="-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sp>
        <p:nvSpPr>
          <p:cNvPr id="6" name="순서도: 판단 5">
            <a:extLst>
              <a:ext uri="{FF2B5EF4-FFF2-40B4-BE49-F238E27FC236}">
                <a16:creationId xmlns:a16="http://schemas.microsoft.com/office/drawing/2014/main" id="{6D65455E-8922-C7FE-E296-DFA8CF92E5CA}"/>
              </a:ext>
            </a:extLst>
          </p:cNvPr>
          <p:cNvSpPr/>
          <p:nvPr/>
        </p:nvSpPr>
        <p:spPr>
          <a:xfrm>
            <a:off x="2590264" y="2556431"/>
            <a:ext cx="1655558" cy="85956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관리자</a:t>
            </a:r>
            <a:r>
              <a:rPr lang="ko-KR" altLang="en-US" sz="1600" dirty="0"/>
              <a:t> </a:t>
            </a:r>
            <a:r>
              <a:rPr lang="ko-KR" altLang="en-US" sz="1600" spc="-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여부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076A0E-92D7-65AB-934E-3151B328C2B6}"/>
              </a:ext>
            </a:extLst>
          </p:cNvPr>
          <p:cNvSpPr/>
          <p:nvPr/>
        </p:nvSpPr>
        <p:spPr>
          <a:xfrm>
            <a:off x="4858870" y="2785117"/>
            <a:ext cx="2019600" cy="37080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2. </a:t>
            </a:r>
            <a:r>
              <a:rPr lang="ko-KR" altLang="en-US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카테고리</a:t>
            </a:r>
            <a:r>
              <a:rPr lang="ko-KR" altLang="en-US" sz="1400" dirty="0">
                <a:solidFill>
                  <a:srgbClr val="2E75B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9AC82D-EE0C-E6CB-9BC5-C63FF1D74D51}"/>
              </a:ext>
            </a:extLst>
          </p:cNvPr>
          <p:cNvSpPr/>
          <p:nvPr/>
        </p:nvSpPr>
        <p:spPr>
          <a:xfrm>
            <a:off x="4858870" y="3446377"/>
            <a:ext cx="2019600" cy="37080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3. </a:t>
            </a:r>
            <a:r>
              <a:rPr lang="ko-KR" altLang="en-US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상세 내용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DC7EA2-F2F1-A738-ECAB-0C8C17E3CB92}"/>
              </a:ext>
            </a:extLst>
          </p:cNvPr>
          <p:cNvSpPr/>
          <p:nvPr/>
        </p:nvSpPr>
        <p:spPr>
          <a:xfrm>
            <a:off x="2408243" y="4017872"/>
            <a:ext cx="2019600" cy="37080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1. </a:t>
            </a:r>
            <a:r>
              <a:rPr lang="ko-KR" altLang="en-US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검색결과 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4DAC7E-D634-2FD4-ACB6-3F7BF0B043D9}"/>
              </a:ext>
            </a:extLst>
          </p:cNvPr>
          <p:cNvSpPr/>
          <p:nvPr/>
        </p:nvSpPr>
        <p:spPr>
          <a:xfrm>
            <a:off x="7347311" y="3905014"/>
            <a:ext cx="2019600" cy="37080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5. </a:t>
            </a:r>
            <a:r>
              <a:rPr lang="ko-KR" altLang="en-US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댓글 수정 및 삭제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D4A599-D58B-7B90-3D75-45D9CF9A09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61387" y="2974473"/>
            <a:ext cx="628877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1822AB-AB2F-FE33-3C37-5E4A739F6D78}"/>
              </a:ext>
            </a:extLst>
          </p:cNvPr>
          <p:cNvCxnSpPr/>
          <p:nvPr/>
        </p:nvCxnSpPr>
        <p:spPr>
          <a:xfrm>
            <a:off x="4245822" y="2983804"/>
            <a:ext cx="628877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14ECED6-0C62-97BB-EA9C-CBBF766AE23E}"/>
              </a:ext>
            </a:extLst>
          </p:cNvPr>
          <p:cNvCxnSpPr>
            <a:cxnSpLocks/>
          </p:cNvCxnSpPr>
          <p:nvPr/>
        </p:nvCxnSpPr>
        <p:spPr>
          <a:xfrm>
            <a:off x="3418043" y="3419260"/>
            <a:ext cx="0" cy="600808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81B5210-D5D2-1FAE-4AB3-FB3E6FCDB4E4}"/>
              </a:ext>
            </a:extLst>
          </p:cNvPr>
          <p:cNvCxnSpPr>
            <a:cxnSpLocks/>
          </p:cNvCxnSpPr>
          <p:nvPr/>
        </p:nvCxnSpPr>
        <p:spPr>
          <a:xfrm>
            <a:off x="6984836" y="4093127"/>
            <a:ext cx="353144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3DB0A75-5D4E-BB4C-2326-74AE67052186}"/>
              </a:ext>
            </a:extLst>
          </p:cNvPr>
          <p:cNvCxnSpPr>
            <a:cxnSpLocks/>
          </p:cNvCxnSpPr>
          <p:nvPr/>
        </p:nvCxnSpPr>
        <p:spPr>
          <a:xfrm>
            <a:off x="4521555" y="3624910"/>
            <a:ext cx="353144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D38715F-0AC3-2410-7685-6DA90FD1DC5B}"/>
              </a:ext>
            </a:extLst>
          </p:cNvPr>
          <p:cNvCxnSpPr>
            <a:cxnSpLocks/>
          </p:cNvCxnSpPr>
          <p:nvPr/>
        </p:nvCxnSpPr>
        <p:spPr>
          <a:xfrm>
            <a:off x="4521555" y="2981732"/>
            <a:ext cx="0" cy="65247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CF439A6-9965-3776-B296-15FE1009D246}"/>
              </a:ext>
            </a:extLst>
          </p:cNvPr>
          <p:cNvCxnSpPr>
            <a:cxnSpLocks/>
          </p:cNvCxnSpPr>
          <p:nvPr/>
        </p:nvCxnSpPr>
        <p:spPr>
          <a:xfrm>
            <a:off x="6984836" y="3617266"/>
            <a:ext cx="0" cy="47586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1D59617-8782-8C77-C76F-4470D35EE4EA}"/>
              </a:ext>
            </a:extLst>
          </p:cNvPr>
          <p:cNvSpPr txBox="1"/>
          <p:nvPr/>
        </p:nvSpPr>
        <p:spPr>
          <a:xfrm>
            <a:off x="3470937" y="3494934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A01D563-834F-9D1C-3F6A-2B7814ECE6D2}"/>
              </a:ext>
            </a:extLst>
          </p:cNvPr>
          <p:cNvSpPr/>
          <p:nvPr/>
        </p:nvSpPr>
        <p:spPr>
          <a:xfrm>
            <a:off x="7273510" y="3074443"/>
            <a:ext cx="2141344" cy="789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6F5AE5-7DBA-D2FB-C934-BA064FA24F4A}"/>
              </a:ext>
            </a:extLst>
          </p:cNvPr>
          <p:cNvSpPr/>
          <p:nvPr/>
        </p:nvSpPr>
        <p:spPr>
          <a:xfrm>
            <a:off x="7337980" y="3446377"/>
            <a:ext cx="2019600" cy="37080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4. </a:t>
            </a:r>
            <a:r>
              <a:rPr lang="ko-KR" altLang="en-US" sz="1600" spc="-70" dirty="0">
                <a:solidFill>
                  <a:srgbClr val="2E75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B" panose="02020603020101020101" pitchFamily="18" charset="-127"/>
                <a:ea typeface="Rix고딕 B" panose="02020603020101020101" pitchFamily="18" charset="-127"/>
              </a:rPr>
              <a:t>수정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121811D-CD7F-532F-9DDF-D129F9577580}"/>
              </a:ext>
            </a:extLst>
          </p:cNvPr>
          <p:cNvCxnSpPr>
            <a:cxnSpLocks/>
          </p:cNvCxnSpPr>
          <p:nvPr/>
        </p:nvCxnSpPr>
        <p:spPr>
          <a:xfrm>
            <a:off x="6885834" y="3617266"/>
            <a:ext cx="461477" cy="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4C8859B-17BC-3ECE-5497-B5A54E92BF42}"/>
              </a:ext>
            </a:extLst>
          </p:cNvPr>
          <p:cNvSpPr txBox="1"/>
          <p:nvPr/>
        </p:nvSpPr>
        <p:spPr>
          <a:xfrm>
            <a:off x="4335245" y="25429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CA4C288-682F-3C3B-E151-303B076B563B}"/>
              </a:ext>
            </a:extLst>
          </p:cNvPr>
          <p:cNvSpPr/>
          <p:nvPr/>
        </p:nvSpPr>
        <p:spPr>
          <a:xfrm>
            <a:off x="4226973" y="3864206"/>
            <a:ext cx="334800" cy="334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CB2D02A-75D2-AAB5-DA4B-00CEFE8A4499}"/>
              </a:ext>
            </a:extLst>
          </p:cNvPr>
          <p:cNvSpPr/>
          <p:nvPr/>
        </p:nvSpPr>
        <p:spPr>
          <a:xfrm>
            <a:off x="6711070" y="2605757"/>
            <a:ext cx="334800" cy="334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2D0966-ED9C-3245-714C-DF0CC20BF71D}"/>
              </a:ext>
            </a:extLst>
          </p:cNvPr>
          <p:cNvSpPr/>
          <p:nvPr/>
        </p:nvSpPr>
        <p:spPr>
          <a:xfrm>
            <a:off x="6711070" y="3222824"/>
            <a:ext cx="334800" cy="334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26DEF99-98B5-A58A-2266-B1BE71E36698}"/>
              </a:ext>
            </a:extLst>
          </p:cNvPr>
          <p:cNvSpPr/>
          <p:nvPr/>
        </p:nvSpPr>
        <p:spPr>
          <a:xfrm>
            <a:off x="9134133" y="3299581"/>
            <a:ext cx="334800" cy="334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4A442D5-A00D-6F59-6652-F219F1339DB7}"/>
              </a:ext>
            </a:extLst>
          </p:cNvPr>
          <p:cNvSpPr/>
          <p:nvPr/>
        </p:nvSpPr>
        <p:spPr>
          <a:xfrm>
            <a:off x="9134133" y="3775057"/>
            <a:ext cx="334800" cy="3348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FB8D06-CFF8-C2F3-8B74-8516BA124D15}"/>
              </a:ext>
            </a:extLst>
          </p:cNvPr>
          <p:cNvSpPr txBox="1"/>
          <p:nvPr/>
        </p:nvSpPr>
        <p:spPr>
          <a:xfrm>
            <a:off x="7282924" y="3123855"/>
            <a:ext cx="1530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Editor</a:t>
            </a:r>
            <a:r>
              <a:rPr lang="ko-KR" altLang="en-US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 팝업페이지</a:t>
            </a:r>
          </a:p>
        </p:txBody>
      </p:sp>
    </p:spTree>
    <p:extLst>
      <p:ext uri="{BB962C8B-B14F-4D97-AF65-F5344CB8AC3E}">
        <p14:creationId xmlns:p14="http://schemas.microsoft.com/office/powerpoint/2010/main" val="380302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FF021C9-70A6-B722-5337-B8995FCE3E25}"/>
              </a:ext>
            </a:extLst>
          </p:cNvPr>
          <p:cNvCxnSpPr>
            <a:cxnSpLocks/>
          </p:cNvCxnSpPr>
          <p:nvPr/>
        </p:nvCxnSpPr>
        <p:spPr>
          <a:xfrm>
            <a:off x="3497942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28D70E-E663-0274-17D2-F6ABCE644985}"/>
              </a:ext>
            </a:extLst>
          </p:cNvPr>
          <p:cNvCxnSpPr>
            <a:cxnSpLocks/>
          </p:cNvCxnSpPr>
          <p:nvPr/>
        </p:nvCxnSpPr>
        <p:spPr>
          <a:xfrm>
            <a:off x="5518331" y="421180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6EC0A3-54F3-A7B7-2725-27F20A036896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416593" y="3165806"/>
            <a:ext cx="0" cy="14727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2827697" cy="332399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메뉴구조도</a:t>
            </a:r>
            <a:r>
              <a:rPr lang="en-US" altLang="ko-KR" b="1" dirty="0"/>
              <a:t> – </a:t>
            </a:r>
            <a:r>
              <a:rPr lang="ko-KR" altLang="en-US" b="1" dirty="0"/>
              <a:t>관리자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0B378D30-12DA-FB1B-28D7-21C72C32B7E3}"/>
              </a:ext>
            </a:extLst>
          </p:cNvPr>
          <p:cNvGraphicFramePr>
            <a:graphicFrameLocks noGrp="1"/>
          </p:cNvGraphicFramePr>
          <p:nvPr/>
        </p:nvGraphicFramePr>
        <p:xfrm>
          <a:off x="10370453" y="4496047"/>
          <a:ext cx="1364343" cy="1222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클릭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 새로운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 오픈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영역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버튼 등 기능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A91A5E6-15D7-02D5-653D-6EAE0463E73A}"/>
              </a:ext>
            </a:extLst>
          </p:cNvPr>
          <p:cNvGraphicFramePr>
            <a:graphicFrameLocks noGrp="1"/>
          </p:cNvGraphicFramePr>
          <p:nvPr/>
        </p:nvGraphicFramePr>
        <p:xfrm>
          <a:off x="2789645" y="4635379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14B4F51-8D3D-7DAC-13E6-619E52105581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9D3C16-42CB-C980-E4B2-C75C5F821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82000"/>
              </p:ext>
            </p:extLst>
          </p:nvPr>
        </p:nvGraphicFramePr>
        <p:xfrm>
          <a:off x="4844868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340570-9EC4-FF8B-9552-7F6DC8AD39D5}"/>
              </a:ext>
            </a:extLst>
          </p:cNvPr>
          <p:cNvCxnSpPr>
            <a:cxnSpLocks/>
          </p:cNvCxnSpPr>
          <p:nvPr/>
        </p:nvCxnSpPr>
        <p:spPr>
          <a:xfrm>
            <a:off x="1410298" y="4214951"/>
            <a:ext cx="410803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9A7789B-236F-04BC-820A-07F44118EFF6}"/>
              </a:ext>
            </a:extLst>
          </p:cNvPr>
          <p:cNvSpPr txBox="1"/>
          <p:nvPr/>
        </p:nvSpPr>
        <p:spPr>
          <a:xfrm>
            <a:off x="2347008" y="2771412"/>
            <a:ext cx="1258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KMS </a:t>
            </a:r>
            <a:r>
              <a:rPr lang="ko-KR" altLang="en-US" sz="1000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적용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3DF83139-7A7B-F757-0B4D-E14032C1EB9C}"/>
              </a:ext>
            </a:extLst>
          </p:cNvPr>
          <p:cNvSpPr/>
          <p:nvPr/>
        </p:nvSpPr>
        <p:spPr>
          <a:xfrm>
            <a:off x="2098765" y="2771412"/>
            <a:ext cx="248243" cy="265402"/>
          </a:xfrm>
          <a:prstGeom prst="righ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C723EA0-2E8A-9F37-331A-E9912D4E15B2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2104330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CED40C1-F1B1-73C5-A15B-4BCA3D5F0B0C}"/>
              </a:ext>
            </a:extLst>
          </p:cNvPr>
          <p:cNvSpPr/>
          <p:nvPr/>
        </p:nvSpPr>
        <p:spPr>
          <a:xfrm>
            <a:off x="9295000" y="1464040"/>
            <a:ext cx="2716631" cy="89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화면구조 요구사항</a:t>
            </a:r>
            <a:endParaRPr lang="en-US" altLang="ko-KR" sz="1100" b="1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100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레이아웃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반응형 디자인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앱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웹 최적화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* </a:t>
            </a:r>
            <a:r>
              <a:rPr lang="ko-KR" altLang="en-US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최대 해상도 </a:t>
            </a:r>
            <a:r>
              <a:rPr lang="en-US" altLang="ko-KR" sz="1100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1280 x 1024</a:t>
            </a:r>
          </a:p>
        </p:txBody>
      </p:sp>
    </p:spTree>
    <p:extLst>
      <p:ext uri="{BB962C8B-B14F-4D97-AF65-F5344CB8AC3E}">
        <p14:creationId xmlns:p14="http://schemas.microsoft.com/office/powerpoint/2010/main" val="2377370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1">
            <a:extLst>
              <a:ext uri="{FF2B5EF4-FFF2-40B4-BE49-F238E27FC236}">
                <a16:creationId xmlns:a16="http://schemas.microsoft.com/office/drawing/2014/main" id="{3B5098DB-88A3-C744-530E-8D5619ECAC2B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Group 35">
            <a:extLst>
              <a:ext uri="{FF2B5EF4-FFF2-40B4-BE49-F238E27FC236}">
                <a16:creationId xmlns:a16="http://schemas.microsoft.com/office/drawing/2014/main" id="{DADAA310-5111-D527-4083-4AC2A16414A8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_Milestone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B110C3D-6177-3C3B-90F3-95974657CE5E}"/>
              </a:ext>
            </a:extLst>
          </p:cNvPr>
          <p:cNvSpPr/>
          <p:nvPr/>
        </p:nvSpPr>
        <p:spPr>
          <a:xfrm>
            <a:off x="389444" y="3838199"/>
            <a:ext cx="2655092" cy="3708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17. KMS </a:t>
            </a:r>
            <a:r>
              <a:rPr lang="ko-KR" altLang="en-US" sz="1600" spc="-70" dirty="0" err="1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인베슘</a:t>
            </a:r>
            <a:r>
              <a:rPr lang="ko-KR" altLang="en-US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KOLAS </a:t>
            </a:r>
            <a:r>
              <a:rPr lang="ko-KR" altLang="en-US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인증 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1E705947-3B76-CA80-9A9E-7C3FEA40B7A7}"/>
              </a:ext>
            </a:extLst>
          </p:cNvPr>
          <p:cNvSpPr/>
          <p:nvPr/>
        </p:nvSpPr>
        <p:spPr>
          <a:xfrm>
            <a:off x="385893" y="1584352"/>
            <a:ext cx="2986481" cy="83051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D5797EBB-839E-F6EC-1044-216904A98546}"/>
              </a:ext>
            </a:extLst>
          </p:cNvPr>
          <p:cNvSpPr/>
          <p:nvPr/>
        </p:nvSpPr>
        <p:spPr>
          <a:xfrm>
            <a:off x="3363727" y="1584352"/>
            <a:ext cx="2986481" cy="83051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E18A1D42-D1FE-4AE1-75F3-E65804598683}"/>
              </a:ext>
            </a:extLst>
          </p:cNvPr>
          <p:cNvSpPr/>
          <p:nvPr/>
        </p:nvSpPr>
        <p:spPr>
          <a:xfrm>
            <a:off x="6341562" y="1584352"/>
            <a:ext cx="2986481" cy="83051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C306283-1C51-463A-D2FE-C6F5665A6913}"/>
              </a:ext>
            </a:extLst>
          </p:cNvPr>
          <p:cNvCxnSpPr/>
          <p:nvPr/>
        </p:nvCxnSpPr>
        <p:spPr>
          <a:xfrm>
            <a:off x="3363470" y="2678363"/>
            <a:ext cx="0" cy="34539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4A76DE-282A-CD7E-0194-3C5D86F08B6A}"/>
              </a:ext>
            </a:extLst>
          </p:cNvPr>
          <p:cNvCxnSpPr/>
          <p:nvPr/>
        </p:nvCxnSpPr>
        <p:spPr>
          <a:xfrm>
            <a:off x="6341561" y="2661585"/>
            <a:ext cx="0" cy="34539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0A74D3-6462-92BD-92C2-815167E35FCD}"/>
              </a:ext>
            </a:extLst>
          </p:cNvPr>
          <p:cNvSpPr/>
          <p:nvPr/>
        </p:nvSpPr>
        <p:spPr>
          <a:xfrm>
            <a:off x="3444673" y="3058200"/>
            <a:ext cx="2523441" cy="3708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 KMS </a:t>
            </a:r>
            <a:r>
              <a:rPr lang="ko-KR" altLang="en-US" sz="1600" spc="-70" dirty="0" err="1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인베슘</a:t>
            </a:r>
            <a:r>
              <a:rPr lang="ko-KR" altLang="en-US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시연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C0D3AD-DCA8-2A54-67B5-D765D806E017}"/>
              </a:ext>
            </a:extLst>
          </p:cNvPr>
          <p:cNvSpPr/>
          <p:nvPr/>
        </p:nvSpPr>
        <p:spPr>
          <a:xfrm>
            <a:off x="6524770" y="5273648"/>
            <a:ext cx="2693874" cy="3708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30. </a:t>
            </a:r>
            <a:r>
              <a:rPr lang="ko-KR" altLang="en-US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하모니카 </a:t>
            </a:r>
            <a:r>
              <a:rPr lang="en-US" altLang="ko-KR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KMS </a:t>
            </a:r>
            <a:r>
              <a:rPr lang="ko-KR" altLang="en-US" sz="1600" spc="-70" dirty="0">
                <a:solidFill>
                  <a:srgbClr val="2E75B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구현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9952B5-BD58-F5FC-6154-8EF0C27E43D4}"/>
              </a:ext>
            </a:extLst>
          </p:cNvPr>
          <p:cNvSpPr/>
          <p:nvPr/>
        </p:nvSpPr>
        <p:spPr>
          <a:xfrm>
            <a:off x="521100" y="4234338"/>
            <a:ext cx="2523441" cy="3708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통합검색</a:t>
            </a:r>
            <a: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(KMS) </a:t>
            </a:r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구현 </a:t>
            </a:r>
            <a: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1200" spc="-70" dirty="0" err="1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한국클라우드</a:t>
            </a:r>
            <a:endParaRPr lang="ko-KR" altLang="en-US" sz="1200" spc="-7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B39DEF-4A01-662D-68DB-35C2E97D2D86}"/>
              </a:ext>
            </a:extLst>
          </p:cNvPr>
          <p:cNvSpPr/>
          <p:nvPr/>
        </p:nvSpPr>
        <p:spPr>
          <a:xfrm>
            <a:off x="3559540" y="3428999"/>
            <a:ext cx="2523441" cy="101413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통합검색</a:t>
            </a:r>
            <a: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(KMS) </a:t>
            </a:r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구현</a:t>
            </a:r>
            <a: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spc="-7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게시판 일부</a:t>
            </a:r>
            <a:b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 페이지</a:t>
            </a:r>
            <a: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통계 및 카테고리 관리</a:t>
            </a:r>
            <a:r>
              <a:rPr lang="en-US" altLang="ko-KR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200" spc="-7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B4AA9D-2EC3-24E0-B145-CDC4E1707D27}"/>
              </a:ext>
            </a:extLst>
          </p:cNvPr>
          <p:cNvSpPr/>
          <p:nvPr/>
        </p:nvSpPr>
        <p:spPr>
          <a:xfrm>
            <a:off x="6590425" y="5644448"/>
            <a:ext cx="2523441" cy="3708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spc="-7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021972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9E8E643-07C6-C74E-E9C6-EE02EF6689CD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>
            <a:off x="1183328" y="3029958"/>
            <a:ext cx="0" cy="12073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772EE1D-D5A4-BCD1-94C5-F0484CC023ED}"/>
              </a:ext>
            </a:extLst>
          </p:cNvPr>
          <p:cNvCxnSpPr/>
          <p:nvPr/>
        </p:nvCxnSpPr>
        <p:spPr>
          <a:xfrm>
            <a:off x="1183328" y="3813734"/>
            <a:ext cx="6090195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73B9CE8-3938-1F3A-D535-0C6E7B0DA14F}"/>
              </a:ext>
            </a:extLst>
          </p:cNvPr>
          <p:cNvCxnSpPr>
            <a:cxnSpLocks/>
          </p:cNvCxnSpPr>
          <p:nvPr/>
        </p:nvCxnSpPr>
        <p:spPr>
          <a:xfrm>
            <a:off x="3264677" y="381373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ED190E9-7F19-ACCF-B51A-AFE7960D341D}"/>
              </a:ext>
            </a:extLst>
          </p:cNvPr>
          <p:cNvCxnSpPr>
            <a:cxnSpLocks/>
          </p:cNvCxnSpPr>
          <p:nvPr/>
        </p:nvCxnSpPr>
        <p:spPr>
          <a:xfrm>
            <a:off x="5285066" y="3810587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8C4004B0-3192-AEA2-7215-009EBE4221E3}"/>
              </a:ext>
            </a:extLst>
          </p:cNvPr>
          <p:cNvCxnSpPr>
            <a:cxnSpLocks/>
          </p:cNvCxnSpPr>
          <p:nvPr/>
        </p:nvCxnSpPr>
        <p:spPr>
          <a:xfrm>
            <a:off x="7273523" y="381373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6A6A35-7573-D92E-1E46-AB7F5D14CD76}"/>
              </a:ext>
            </a:extLst>
          </p:cNvPr>
          <p:cNvSpPr/>
          <p:nvPr/>
        </p:nvSpPr>
        <p:spPr>
          <a:xfrm>
            <a:off x="2460951" y="1599718"/>
            <a:ext cx="1541414" cy="732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079D5BA-966F-4AEC-B2C7-1402A60BB403}"/>
              </a:ext>
            </a:extLst>
          </p:cNvPr>
          <p:cNvSpPr/>
          <p:nvPr/>
        </p:nvSpPr>
        <p:spPr>
          <a:xfrm>
            <a:off x="10051557" y="3996611"/>
            <a:ext cx="1541414" cy="2063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1" name="표 2">
            <a:extLst>
              <a:ext uri="{FF2B5EF4-FFF2-40B4-BE49-F238E27FC236}">
                <a16:creationId xmlns:a16="http://schemas.microsoft.com/office/drawing/2014/main" id="{DA914F20-58F9-77AC-7052-980D4510544A}"/>
              </a:ext>
            </a:extLst>
          </p:cNvPr>
          <p:cNvGraphicFramePr>
            <a:graphicFrameLocks noGrp="1"/>
          </p:cNvGraphicFramePr>
          <p:nvPr/>
        </p:nvGraphicFramePr>
        <p:xfrm>
          <a:off x="501157" y="1703113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가이드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참여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38F02658-37A4-708C-23B1-3762CA273CC4}"/>
              </a:ext>
            </a:extLst>
          </p:cNvPr>
          <p:cNvGraphicFramePr>
            <a:graphicFrameLocks noGrp="1"/>
          </p:cNvGraphicFramePr>
          <p:nvPr/>
        </p:nvGraphicFramePr>
        <p:xfrm>
          <a:off x="501157" y="4237309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최신버전 다운로드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이전버전 다운로드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이용약관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495236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72E174B1-484A-F514-F609-68565E6CA1A9}"/>
              </a:ext>
            </a:extLst>
          </p:cNvPr>
          <p:cNvGraphicFramePr>
            <a:graphicFrameLocks noGrp="1"/>
          </p:cNvGraphicFramePr>
          <p:nvPr/>
        </p:nvGraphicFramePr>
        <p:xfrm>
          <a:off x="2556380" y="4237308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공지사항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자유게시판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질문과 답변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사용기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0828F4E0-BF97-BEC9-0ECF-92A3C76E3C6E}"/>
              </a:ext>
            </a:extLst>
          </p:cNvPr>
          <p:cNvGraphicFramePr>
            <a:graphicFrameLocks noGrp="1"/>
          </p:cNvGraphicFramePr>
          <p:nvPr/>
        </p:nvGraphicFramePr>
        <p:xfrm>
          <a:off x="4611603" y="4234162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가이드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 소개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4771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FAQ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5F1AFACD-B462-02A0-DF7B-AEB4A23528CF}"/>
              </a:ext>
            </a:extLst>
          </p:cNvPr>
          <p:cNvGraphicFramePr>
            <a:graphicFrameLocks noGrp="1"/>
          </p:cNvGraphicFramePr>
          <p:nvPr/>
        </p:nvGraphicFramePr>
        <p:xfrm>
          <a:off x="6666826" y="4234162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</a:t>
                      </a:r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Slack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GitHub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참여하기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graphicFrame>
        <p:nvGraphicFramePr>
          <p:cNvPr id="76" name="표 2">
            <a:extLst>
              <a:ext uri="{FF2B5EF4-FFF2-40B4-BE49-F238E27FC236}">
                <a16:creationId xmlns:a16="http://schemas.microsoft.com/office/drawing/2014/main" id="{3EA65C1C-7C18-4CB1-A2EF-81AAEBE9BD99}"/>
              </a:ext>
            </a:extLst>
          </p:cNvPr>
          <p:cNvGraphicFramePr>
            <a:graphicFrameLocks noGrp="1"/>
          </p:cNvGraphicFramePr>
          <p:nvPr/>
        </p:nvGraphicFramePr>
        <p:xfrm>
          <a:off x="2556379" y="1703113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1-3.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알림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우상단으로 빼기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77" name="표 2">
            <a:extLst>
              <a:ext uri="{FF2B5EF4-FFF2-40B4-BE49-F238E27FC236}">
                <a16:creationId xmlns:a16="http://schemas.microsoft.com/office/drawing/2014/main" id="{2ACB2C55-3349-68D6-3CF1-C706A9C9AC80}"/>
              </a:ext>
            </a:extLst>
          </p:cNvPr>
          <p:cNvGraphicFramePr>
            <a:graphicFrameLocks noGrp="1"/>
          </p:cNvGraphicFramePr>
          <p:nvPr/>
        </p:nvGraphicFramePr>
        <p:xfrm>
          <a:off x="4611602" y="1703113"/>
          <a:ext cx="1364340" cy="692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0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1-4.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책갈피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하모니카를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시작페이지로 설정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graphicFrame>
        <p:nvGraphicFramePr>
          <p:cNvPr id="78" name="표 2">
            <a:extLst>
              <a:ext uri="{FF2B5EF4-FFF2-40B4-BE49-F238E27FC236}">
                <a16:creationId xmlns:a16="http://schemas.microsoft.com/office/drawing/2014/main" id="{C467CB12-91E3-EAF8-6461-C14C645E809F}"/>
              </a:ext>
            </a:extLst>
          </p:cNvPr>
          <p:cNvGraphicFramePr>
            <a:graphicFrameLocks noGrp="1"/>
          </p:cNvGraphicFramePr>
          <p:nvPr/>
        </p:nvGraphicFramePr>
        <p:xfrm>
          <a:off x="6666826" y="1703113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 </a:t>
                      </a:r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회원가입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법인 체크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SNS/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이메일 로그인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계정찾기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D8D7B940-8A58-EFAF-427E-8498BE0A6F82}"/>
              </a:ext>
            </a:extLst>
          </p:cNvPr>
          <p:cNvSpPr txBox="1"/>
          <p:nvPr/>
        </p:nvSpPr>
        <p:spPr>
          <a:xfrm>
            <a:off x="2556379" y="2292150"/>
            <a:ext cx="18498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* </a:t>
            </a:r>
            <a:r>
              <a:rPr lang="ko-KR" altLang="en-US" sz="10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알림 기준</a:t>
            </a:r>
            <a:endParaRPr lang="en-US" altLang="ko-KR" sz="10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내가 올린 글에 답변이 달렸을 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공지사항이 올라왔을 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계정 정보가 수정이 되었을 때</a:t>
            </a:r>
            <a:endParaRPr lang="ko-KR" altLang="en-US" sz="1000" dirty="0"/>
          </a:p>
        </p:txBody>
      </p:sp>
      <p:graphicFrame>
        <p:nvGraphicFramePr>
          <p:cNvPr id="80" name="표 2">
            <a:extLst>
              <a:ext uri="{FF2B5EF4-FFF2-40B4-BE49-F238E27FC236}">
                <a16:creationId xmlns:a16="http://schemas.microsoft.com/office/drawing/2014/main" id="{6657DE81-B57C-6146-0307-96F7DAF3033A}"/>
              </a:ext>
            </a:extLst>
          </p:cNvPr>
          <p:cNvGraphicFramePr>
            <a:graphicFrameLocks noGrp="1"/>
          </p:cNvGraphicFramePr>
          <p:nvPr/>
        </p:nvGraphicFramePr>
        <p:xfrm>
          <a:off x="10137188" y="4094830"/>
          <a:ext cx="1364343" cy="1649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페이지명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마우스오버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클릭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 새로운 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페이지 오픈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영역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버튼 등 기능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 시 이용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515574FE-1D19-FDC1-DC04-C1DACBEB8A69}"/>
              </a:ext>
            </a:extLst>
          </p:cNvPr>
          <p:cNvSpPr txBox="1"/>
          <p:nvPr/>
        </p:nvSpPr>
        <p:spPr>
          <a:xfrm>
            <a:off x="10002567" y="5779349"/>
            <a:ext cx="16335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 시 이용 가능 페이지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F40490-9964-2682-A7E1-761269529E78}"/>
              </a:ext>
            </a:extLst>
          </p:cNvPr>
          <p:cNvSpPr txBox="1"/>
          <p:nvPr/>
        </p:nvSpPr>
        <p:spPr>
          <a:xfrm>
            <a:off x="2541519" y="5579294"/>
            <a:ext cx="33212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읽기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–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미로그인 시에도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쓰기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로그인만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(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공지사항 작성 및 수정은 관리자만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83" name="표 2">
            <a:extLst>
              <a:ext uri="{FF2B5EF4-FFF2-40B4-BE49-F238E27FC236}">
                <a16:creationId xmlns:a16="http://schemas.microsoft.com/office/drawing/2014/main" id="{FAC13F79-CED6-857E-3340-1D8DE2D45E27}"/>
              </a:ext>
            </a:extLst>
          </p:cNvPr>
          <p:cNvGraphicFramePr>
            <a:graphicFrameLocks noGrp="1"/>
          </p:cNvGraphicFramePr>
          <p:nvPr/>
        </p:nvGraphicFramePr>
        <p:xfrm>
          <a:off x="2155783" y="3116215"/>
          <a:ext cx="1364343" cy="530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1-2.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검색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상세검색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3E19A05A-DB2B-951B-B27C-6945891FB999}"/>
              </a:ext>
            </a:extLst>
          </p:cNvPr>
          <p:cNvSpPr txBox="1"/>
          <p:nvPr/>
        </p:nvSpPr>
        <p:spPr>
          <a:xfrm>
            <a:off x="3520126" y="3381584"/>
            <a:ext cx="2055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돋보기 아이콘 클릭 시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 페이지 오픈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미로그인도 가능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DF733E8-8867-415B-FBD7-1ABFF9C70AAF}"/>
              </a:ext>
            </a:extLst>
          </p:cNvPr>
          <p:cNvSpPr txBox="1"/>
          <p:nvPr/>
        </p:nvSpPr>
        <p:spPr>
          <a:xfrm>
            <a:off x="4078565" y="5028724"/>
            <a:ext cx="28294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자주하는 질문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(FAQ)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클릭 시 아래 링크로 이동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https://docs.hamonikr.org/hamonikr-5.0/faq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2803D9F-838B-93E7-39E5-7D61BB99E35D}"/>
              </a:ext>
            </a:extLst>
          </p:cNvPr>
          <p:cNvSpPr txBox="1"/>
          <p:nvPr/>
        </p:nvSpPr>
        <p:spPr>
          <a:xfrm>
            <a:off x="3520126" y="3097122"/>
            <a:ext cx="1258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KMS </a:t>
            </a:r>
            <a:r>
              <a:rPr lang="ko-KR" altLang="en-US" sz="1000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적용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142E30-7625-41AE-3CFB-97F4F1C4A7BE}"/>
              </a:ext>
            </a:extLst>
          </p:cNvPr>
          <p:cNvSpPr txBox="1"/>
          <p:nvPr/>
        </p:nvSpPr>
        <p:spPr>
          <a:xfrm>
            <a:off x="6545908" y="2799981"/>
            <a:ext cx="1985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기업회원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기업명 입력 후 회원가입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개인회원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SNS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연동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2460573-1B63-DE5D-D97F-8A0235C74402}"/>
              </a:ext>
            </a:extLst>
          </p:cNvPr>
          <p:cNvSpPr/>
          <p:nvPr/>
        </p:nvSpPr>
        <p:spPr>
          <a:xfrm>
            <a:off x="8626620" y="1629304"/>
            <a:ext cx="1541414" cy="1486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E0E7E99-927F-6161-5E03-A1588106B727}"/>
              </a:ext>
            </a:extLst>
          </p:cNvPr>
          <p:cNvCxnSpPr>
            <a:cxnSpLocks/>
          </p:cNvCxnSpPr>
          <p:nvPr/>
        </p:nvCxnSpPr>
        <p:spPr>
          <a:xfrm>
            <a:off x="10086393" y="2102687"/>
            <a:ext cx="32731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6567542-6E52-AD07-63BB-D6FADAFD4454}"/>
              </a:ext>
            </a:extLst>
          </p:cNvPr>
          <p:cNvCxnSpPr>
            <a:cxnSpLocks/>
          </p:cNvCxnSpPr>
          <p:nvPr/>
        </p:nvCxnSpPr>
        <p:spPr>
          <a:xfrm>
            <a:off x="10086393" y="2349881"/>
            <a:ext cx="327310" cy="20803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표 2">
            <a:extLst>
              <a:ext uri="{FF2B5EF4-FFF2-40B4-BE49-F238E27FC236}">
                <a16:creationId xmlns:a16="http://schemas.microsoft.com/office/drawing/2014/main" id="{AC1A5FCC-ACF9-3A22-BA0F-56BFF617D61B}"/>
              </a:ext>
            </a:extLst>
          </p:cNvPr>
          <p:cNvGraphicFramePr>
            <a:graphicFrameLocks noGrp="1"/>
          </p:cNvGraphicFramePr>
          <p:nvPr/>
        </p:nvGraphicFramePr>
        <p:xfrm>
          <a:off x="8722050" y="1708677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6-1.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계정관리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계정정보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활동정보보기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552186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비밀번호 변경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15270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로그아웃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450E5A45-9F7F-585B-D4D2-94E40C28E6AD}"/>
              </a:ext>
            </a:extLst>
          </p:cNvPr>
          <p:cNvSpPr txBox="1"/>
          <p:nvPr/>
        </p:nvSpPr>
        <p:spPr>
          <a:xfrm>
            <a:off x="10438276" y="1841204"/>
            <a:ext cx="13643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기업회원의 경우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기업정보 및 프로그램 담당자 배정 수정 가능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16DEFC-49A4-1ED5-231F-BE9F032554EF}"/>
              </a:ext>
            </a:extLst>
          </p:cNvPr>
          <p:cNvSpPr txBox="1"/>
          <p:nvPr/>
        </p:nvSpPr>
        <p:spPr>
          <a:xfrm>
            <a:off x="10438276" y="2524794"/>
            <a:ext cx="1463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글 작성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댓글작성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기본 활동 정보 조회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2E32AA4-1666-B97D-E26E-6FE3FEB7F885}"/>
              </a:ext>
            </a:extLst>
          </p:cNvPr>
          <p:cNvSpPr/>
          <p:nvPr/>
        </p:nvSpPr>
        <p:spPr>
          <a:xfrm>
            <a:off x="501157" y="765110"/>
            <a:ext cx="11208761" cy="46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노란색으로 표시된 부분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월 시연 시 준비 요청</a:t>
            </a:r>
          </a:p>
        </p:txBody>
      </p:sp>
    </p:spTree>
    <p:extLst>
      <p:ext uri="{BB962C8B-B14F-4D97-AF65-F5344CB8AC3E}">
        <p14:creationId xmlns:p14="http://schemas.microsoft.com/office/powerpoint/2010/main" val="3470532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B5397A3-A2F4-DF58-A9AB-2C1F66E48D77}"/>
              </a:ext>
            </a:extLst>
          </p:cNvPr>
          <p:cNvCxnSpPr>
            <a:cxnSpLocks/>
          </p:cNvCxnSpPr>
          <p:nvPr/>
        </p:nvCxnSpPr>
        <p:spPr>
          <a:xfrm>
            <a:off x="3497942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4397E6-0577-DDCA-5054-6B74BD0B1987}"/>
              </a:ext>
            </a:extLst>
          </p:cNvPr>
          <p:cNvCxnSpPr>
            <a:cxnSpLocks/>
          </p:cNvCxnSpPr>
          <p:nvPr/>
        </p:nvCxnSpPr>
        <p:spPr>
          <a:xfrm>
            <a:off x="5518331" y="4211804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6B82798-2426-6DA6-87DB-A45D882D041E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10297" y="3429000"/>
            <a:ext cx="0" cy="12073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C5E9BC0-45E3-C7A9-5DED-B8152F454585}"/>
              </a:ext>
            </a:extLst>
          </p:cNvPr>
          <p:cNvGraphicFramePr>
            <a:graphicFrameLocks noGrp="1"/>
          </p:cNvGraphicFramePr>
          <p:nvPr/>
        </p:nvGraphicFramePr>
        <p:xfrm>
          <a:off x="2789645" y="4635379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현황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 현황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접속 현황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A987AA7-8F03-1F59-A3EE-FA717A1F586F}"/>
              </a:ext>
            </a:extLst>
          </p:cNvPr>
          <p:cNvGraphicFramePr>
            <a:graphicFrameLocks noGrp="1"/>
          </p:cNvGraphicFramePr>
          <p:nvPr/>
        </p:nvGraphicFramePr>
        <p:xfrm>
          <a:off x="734422" y="4635379"/>
          <a:ext cx="1364343" cy="7961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8.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개인회원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기업회원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AA6F785-40F8-13CF-C468-D42195A87574}"/>
              </a:ext>
            </a:extLst>
          </p:cNvPr>
          <p:cNvGraphicFramePr>
            <a:graphicFrameLocks noGrp="1"/>
          </p:cNvGraphicFramePr>
          <p:nvPr/>
        </p:nvGraphicFramePr>
        <p:xfrm>
          <a:off x="4844868" y="4635379"/>
          <a:ext cx="1364343" cy="106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사용자가이드</a:t>
                      </a:r>
                      <a:r>
                        <a:rPr lang="en-US" altLang="ko-KR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(FAQ)</a:t>
                      </a:r>
                      <a:endParaRPr lang="ko-KR" altLang="en-US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통합검색 관리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241262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게시글 관리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915517"/>
                  </a:ext>
                </a:extLst>
              </a:tr>
            </a:tbl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5B0582-1EA5-C4D8-0967-A4CEF432C13D}"/>
              </a:ext>
            </a:extLst>
          </p:cNvPr>
          <p:cNvCxnSpPr>
            <a:cxnSpLocks/>
          </p:cNvCxnSpPr>
          <p:nvPr/>
        </p:nvCxnSpPr>
        <p:spPr>
          <a:xfrm>
            <a:off x="1410298" y="4214951"/>
            <a:ext cx="59702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22DBFE-B88E-477F-19FC-B409E80B3771}"/>
              </a:ext>
            </a:extLst>
          </p:cNvPr>
          <p:cNvSpPr txBox="1"/>
          <p:nvPr/>
        </p:nvSpPr>
        <p:spPr>
          <a:xfrm>
            <a:off x="2347008" y="2771412"/>
            <a:ext cx="1258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KMS </a:t>
            </a:r>
            <a:r>
              <a:rPr lang="ko-KR" altLang="en-US" sz="1000" b="1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적용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9C77F4D4-22E2-1D38-EA93-A9E9FB0A444D}"/>
              </a:ext>
            </a:extLst>
          </p:cNvPr>
          <p:cNvSpPr/>
          <p:nvPr/>
        </p:nvSpPr>
        <p:spPr>
          <a:xfrm>
            <a:off x="2098765" y="2771412"/>
            <a:ext cx="248243" cy="265402"/>
          </a:xfrm>
          <a:prstGeom prst="rightBrac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B5688981-402A-B034-651A-060DE46A8D40}"/>
              </a:ext>
            </a:extLst>
          </p:cNvPr>
          <p:cNvGraphicFramePr>
            <a:graphicFrameLocks noGrp="1"/>
          </p:cNvGraphicFramePr>
          <p:nvPr/>
        </p:nvGraphicFramePr>
        <p:xfrm>
          <a:off x="728126" y="2102155"/>
          <a:ext cx="1364343" cy="13268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회원관리</a:t>
                      </a:r>
                      <a:endParaRPr lang="en-US" altLang="ko-KR" sz="11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통계관리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컨텐츠 관리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카테고리 관리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84325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253D36B-D01D-FDC7-ADA3-4ACE38034150}"/>
              </a:ext>
            </a:extLst>
          </p:cNvPr>
          <p:cNvGraphicFramePr>
            <a:graphicFrameLocks noGrp="1"/>
          </p:cNvGraphicFramePr>
          <p:nvPr/>
        </p:nvGraphicFramePr>
        <p:xfrm>
          <a:off x="6789990" y="4635379"/>
          <a:ext cx="1364343" cy="6920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11. </a:t>
                      </a:r>
                      <a:r>
                        <a:rPr lang="ko-KR" altLang="en-US" sz="11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카테고리 관리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265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카테고리 추가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수정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삭제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5753D6-AED4-75A5-1E87-6CDCCFDC59B6}"/>
              </a:ext>
            </a:extLst>
          </p:cNvPr>
          <p:cNvCxnSpPr>
            <a:cxnSpLocks/>
          </p:cNvCxnSpPr>
          <p:nvPr/>
        </p:nvCxnSpPr>
        <p:spPr>
          <a:xfrm>
            <a:off x="7380514" y="4214951"/>
            <a:ext cx="0" cy="42357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FA3D4C-471E-3F54-23C4-302634CC9A0A}"/>
              </a:ext>
            </a:extLst>
          </p:cNvPr>
          <p:cNvSpPr/>
          <p:nvPr/>
        </p:nvSpPr>
        <p:spPr>
          <a:xfrm>
            <a:off x="501157" y="765110"/>
            <a:ext cx="11208761" cy="4624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노란색으로 표시된 부분 </a:t>
            </a:r>
            <a:r>
              <a:rPr lang="en-US" altLang="ko-KR" dirty="0">
                <a:solidFill>
                  <a:schemeClr val="tx1"/>
                </a:solidFill>
              </a:rPr>
              <a:t>11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ko-KR" altLang="en-US" dirty="0" err="1">
                <a:solidFill>
                  <a:schemeClr val="tx1"/>
                </a:solidFill>
              </a:rPr>
              <a:t>시연시</a:t>
            </a:r>
            <a:r>
              <a:rPr lang="ko-KR" altLang="en-US" dirty="0">
                <a:solidFill>
                  <a:schemeClr val="tx1"/>
                </a:solidFill>
              </a:rPr>
              <a:t> 준비 요청</a:t>
            </a:r>
          </a:p>
        </p:txBody>
      </p:sp>
    </p:spTree>
    <p:extLst>
      <p:ext uri="{BB962C8B-B14F-4D97-AF65-F5344CB8AC3E}">
        <p14:creationId xmlns:p14="http://schemas.microsoft.com/office/powerpoint/2010/main" val="2626159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47903F-3BDC-D32C-3EB9-12B3B71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t="6984" r="4462" b="6666"/>
          <a:stretch/>
        </p:blipFill>
        <p:spPr>
          <a:xfrm>
            <a:off x="202170" y="948403"/>
            <a:ext cx="9307589" cy="5698359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78073"/>
              </p:ext>
            </p:extLst>
          </p:nvPr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검색조건 분류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컨텐츠 분류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|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자유게시판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질문과답변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|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하모니카 사용기</a:t>
                      </a:r>
                      <a:endParaRPr lang="en-US" altLang="ko-KR" sz="1000" b="0" i="0" u="none" strike="sngStrike" kern="1200" baseline="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검색범위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|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댓글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파일명 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전체검색은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조건을 적용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파일명에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관련 검색 키워드가 발견되면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결과창에 표현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연산검색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두 개 이상 단어에 대해 적용하는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AND : 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단어를 동시에 담고 있는 정보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OR : 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단어가 하나라도 담고 있는 정보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NOT : 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단어를 포함하되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포함하지 않는 정보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 분류 카테고리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통해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구성된 카테고리를 ②와 같이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표현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검색 결과에서 해당 카테고리에 검색된 검색결과를 괄호 숫자로 표현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0FEB1CF-A214-58EF-9CE9-52A9D70B775E}"/>
              </a:ext>
            </a:extLst>
          </p:cNvPr>
          <p:cNvSpPr/>
          <p:nvPr/>
        </p:nvSpPr>
        <p:spPr>
          <a:xfrm>
            <a:off x="2423640" y="1623925"/>
            <a:ext cx="6813665" cy="42360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0BD7EE-FA0B-60F5-9497-CF695C7514BA}"/>
              </a:ext>
            </a:extLst>
          </p:cNvPr>
          <p:cNvSpPr/>
          <p:nvPr/>
        </p:nvSpPr>
        <p:spPr>
          <a:xfrm>
            <a:off x="2256240" y="145652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F02E20-DB3F-7270-90D4-4CC1576D3E7C}"/>
              </a:ext>
            </a:extLst>
          </p:cNvPr>
          <p:cNvSpPr/>
          <p:nvPr/>
        </p:nvSpPr>
        <p:spPr>
          <a:xfrm>
            <a:off x="407545" y="2329354"/>
            <a:ext cx="2145933" cy="29756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636153-5943-C447-AFAB-6DA87A9EE3BB}"/>
              </a:ext>
            </a:extLst>
          </p:cNvPr>
          <p:cNvSpPr/>
          <p:nvPr/>
        </p:nvSpPr>
        <p:spPr>
          <a:xfrm>
            <a:off x="240145" y="18545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9BEDE6F-AFE4-095C-FAB7-F6ECBB59BC4B}"/>
              </a:ext>
            </a:extLst>
          </p:cNvPr>
          <p:cNvSpPr/>
          <p:nvPr/>
        </p:nvSpPr>
        <p:spPr>
          <a:xfrm>
            <a:off x="3698467" y="598969"/>
            <a:ext cx="266851" cy="2668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135EA40-39FE-8C57-4183-44AE1829E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38482"/>
              </p:ext>
            </p:extLst>
          </p:nvPr>
        </p:nvGraphicFramePr>
        <p:xfrm>
          <a:off x="2553478" y="2561501"/>
          <a:ext cx="6618474" cy="60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3731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2235506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1107499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2201738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301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74459" marR="74459" marT="37229" marB="3722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3553" marR="93553" marT="46777" marB="46777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301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74459" marR="74459" marT="37229" marB="3722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74459" marR="74459" marT="37229" marB="3722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74459" marR="74459" marT="37229" marB="3722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4459" marR="74459" marT="37229" marB="3722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EE1C9AA-1511-2FB4-361D-2C29AC84877D}"/>
              </a:ext>
            </a:extLst>
          </p:cNvPr>
          <p:cNvSpPr/>
          <p:nvPr/>
        </p:nvSpPr>
        <p:spPr>
          <a:xfrm>
            <a:off x="5663072" y="2168432"/>
            <a:ext cx="334800" cy="3218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3BDD2B-09D5-293A-3437-819DABD63C5F}"/>
              </a:ext>
            </a:extLst>
          </p:cNvPr>
          <p:cNvSpPr txBox="1"/>
          <p:nvPr/>
        </p:nvSpPr>
        <p:spPr>
          <a:xfrm>
            <a:off x="6035846" y="2126471"/>
            <a:ext cx="128012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요청</a:t>
            </a:r>
            <a:endParaRPr lang="ko-KR" altLang="en-US" sz="160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578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통합검색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통합검색에서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다운로드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“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라는 단어 입력 후 돋보기 모양 클릭 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Enter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키 입력하면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상세검색 창 팝업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상세검색을 위한 </a:t>
                      </a:r>
                      <a:b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</a:b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텍스트 입력 창 추가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기존 기획되어 있는 상세검색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창에서 연산검색 시 애로사항 발생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③의 텍스트 입력 창 추가 후 적용버튼 시 ④ 검색결과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적용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패치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”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단어 입력 후 연산검색 중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NOT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라디오박스 선택하여 적용버튼 클릭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통합검색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연산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)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+mn-cs"/>
                        </a:rPr>
                        <a:t>상세검색 적용 결과 보여주기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연산검색 선택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(NOT)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상세검색의 텍스트는 통합검색 단어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 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다운로드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와 연산검색 옆 추가된 단어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패치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적용한 결과값인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다운로드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NOT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패치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”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텍스트를 보여줌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오른쪽 돋보기 모양을 클릭하면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NOT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연산 결과 출력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다운로드 검색결과 포함하되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  <a:cs typeface="+mn-cs"/>
                        </a:rPr>
                        <a:t>패치 검색결과는 제외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및 상세검색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F9FFE70-3DB5-07C5-D970-0E86D18EB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t="4068" r="7340"/>
          <a:stretch/>
        </p:blipFill>
        <p:spPr>
          <a:xfrm>
            <a:off x="240146" y="1121224"/>
            <a:ext cx="4323466" cy="50667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7B2593-85D6-241A-5AF6-3E733A1F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1" t="4992"/>
          <a:stretch/>
        </p:blipFill>
        <p:spPr>
          <a:xfrm>
            <a:off x="809142" y="1509623"/>
            <a:ext cx="3611123" cy="2094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386678-E937-4616-EBF2-9FD9783C7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29" t="6984" r="4462" b="75819"/>
          <a:stretch/>
        </p:blipFill>
        <p:spPr>
          <a:xfrm>
            <a:off x="4670940" y="1049161"/>
            <a:ext cx="4791842" cy="11348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032648-D6C0-D735-1189-B9CA5A13D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672" y="2802231"/>
            <a:ext cx="3665764" cy="4191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07139-516B-6A0A-B0D1-5D0F6A371A24}"/>
              </a:ext>
            </a:extLst>
          </p:cNvPr>
          <p:cNvSpPr/>
          <p:nvPr/>
        </p:nvSpPr>
        <p:spPr>
          <a:xfrm>
            <a:off x="4601587" y="2554236"/>
            <a:ext cx="4861195" cy="6670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42B5D7-566D-09A3-B143-DFFB1BA8A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941" y="2580892"/>
            <a:ext cx="3743218" cy="2188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DCC6DE-840C-B72E-F32B-05A812A13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1" t="4992"/>
          <a:stretch/>
        </p:blipFill>
        <p:spPr>
          <a:xfrm>
            <a:off x="5237377" y="2602613"/>
            <a:ext cx="3282839" cy="19037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4B9912A-15CA-F076-F51C-4D2FDE21CC71}"/>
              </a:ext>
            </a:extLst>
          </p:cNvPr>
          <p:cNvGrpSpPr/>
          <p:nvPr/>
        </p:nvGrpSpPr>
        <p:grpSpPr>
          <a:xfrm>
            <a:off x="6852092" y="2184904"/>
            <a:ext cx="904625" cy="369332"/>
            <a:chOff x="5514540" y="3300858"/>
            <a:chExt cx="904625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FB66B57-C31D-90D2-73B4-4D5746C54C6A}"/>
                </a:ext>
              </a:extLst>
            </p:cNvPr>
            <p:cNvSpPr/>
            <p:nvPr/>
          </p:nvSpPr>
          <p:spPr>
            <a:xfrm>
              <a:off x="5514540" y="3350364"/>
              <a:ext cx="848445" cy="3198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84977AB6-CE71-C984-5441-DDAB944B7D23}"/>
                </a:ext>
              </a:extLst>
            </p:cNvPr>
            <p:cNvSpPr/>
            <p:nvPr/>
          </p:nvSpPr>
          <p:spPr>
            <a:xfrm>
              <a:off x="5570720" y="3381223"/>
              <a:ext cx="248115" cy="2679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EC998E-CA20-9004-A847-D92C94C20CF7}"/>
                </a:ext>
              </a:extLst>
            </p:cNvPr>
            <p:cNvSpPr txBox="1"/>
            <p:nvPr/>
          </p:nvSpPr>
          <p:spPr>
            <a:xfrm>
              <a:off x="5772834" y="330085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변경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C494277-EE8B-54A1-6871-FDB0D0EC0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97" y="3810857"/>
            <a:ext cx="3665764" cy="4191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028663-9D1F-3D47-A11C-4C96C780B337}"/>
              </a:ext>
            </a:extLst>
          </p:cNvPr>
          <p:cNvSpPr/>
          <p:nvPr/>
        </p:nvSpPr>
        <p:spPr>
          <a:xfrm>
            <a:off x="4563612" y="3562862"/>
            <a:ext cx="4861195" cy="6670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8E45B9-3D75-A242-1839-19604E236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536" y="3589983"/>
            <a:ext cx="3743218" cy="2188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6C0518-A971-949A-6E9F-5044199C2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1" t="4992"/>
          <a:stretch/>
        </p:blipFill>
        <p:spPr>
          <a:xfrm>
            <a:off x="5199402" y="3611239"/>
            <a:ext cx="3282839" cy="1903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53718F-0B74-81BE-7B5E-F41077C3676B}"/>
              </a:ext>
            </a:extLst>
          </p:cNvPr>
          <p:cNvSpPr txBox="1"/>
          <p:nvPr/>
        </p:nvSpPr>
        <p:spPr>
          <a:xfrm>
            <a:off x="5441494" y="3583219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NOT</a:t>
            </a:r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288BDD-339A-877C-96D2-C7F7821DC5C4}"/>
              </a:ext>
            </a:extLst>
          </p:cNvPr>
          <p:cNvSpPr/>
          <p:nvPr/>
        </p:nvSpPr>
        <p:spPr>
          <a:xfrm>
            <a:off x="606393" y="1437668"/>
            <a:ext cx="3957219" cy="28136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453E915-5F4E-7594-A81C-38D5CB78BDB7}"/>
              </a:ext>
            </a:extLst>
          </p:cNvPr>
          <p:cNvSpPr/>
          <p:nvPr/>
        </p:nvSpPr>
        <p:spPr>
          <a:xfrm>
            <a:off x="473946" y="140726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969118F-879A-AE7E-50DD-5449430C1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1" t="4992"/>
          <a:stretch/>
        </p:blipFill>
        <p:spPr>
          <a:xfrm>
            <a:off x="5462588" y="1502363"/>
            <a:ext cx="3748524" cy="21737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120B7E-C7A5-8CA1-30FA-AAF5D802B37C}"/>
              </a:ext>
            </a:extLst>
          </p:cNvPr>
          <p:cNvSpPr txBox="1"/>
          <p:nvPr/>
        </p:nvSpPr>
        <p:spPr>
          <a:xfrm>
            <a:off x="4726285" y="1142411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상세검색 상단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573B0C-0290-A016-41CA-5A3E2B08A5A9}"/>
              </a:ext>
            </a:extLst>
          </p:cNvPr>
          <p:cNvSpPr/>
          <p:nvPr/>
        </p:nvSpPr>
        <p:spPr>
          <a:xfrm>
            <a:off x="7156387" y="2973945"/>
            <a:ext cx="2237042" cy="34247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80B31CB-F35D-FCC2-CCF8-2499C5782108}"/>
              </a:ext>
            </a:extLst>
          </p:cNvPr>
          <p:cNvSpPr/>
          <p:nvPr/>
        </p:nvSpPr>
        <p:spPr>
          <a:xfrm>
            <a:off x="7029081" y="31038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4CC810-6A73-8E8B-7FDF-4E71E47B2306}"/>
              </a:ext>
            </a:extLst>
          </p:cNvPr>
          <p:cNvSpPr/>
          <p:nvPr/>
        </p:nvSpPr>
        <p:spPr>
          <a:xfrm>
            <a:off x="5121477" y="3553441"/>
            <a:ext cx="3341201" cy="26213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2AEA9C7-3334-D8B8-BD27-ED307C15C852}"/>
              </a:ext>
            </a:extLst>
          </p:cNvPr>
          <p:cNvSpPr/>
          <p:nvPr/>
        </p:nvSpPr>
        <p:spPr>
          <a:xfrm>
            <a:off x="4864602" y="348721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43CC467-DCDA-1736-1864-C1F518645BBF}"/>
              </a:ext>
            </a:extLst>
          </p:cNvPr>
          <p:cNvSpPr/>
          <p:nvPr/>
        </p:nvSpPr>
        <p:spPr>
          <a:xfrm>
            <a:off x="4649577" y="1437668"/>
            <a:ext cx="4791841" cy="744287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9FB4EC8-7EF0-32DB-DC7A-0C5DEAEDD44F}"/>
              </a:ext>
            </a:extLst>
          </p:cNvPr>
          <p:cNvSpPr/>
          <p:nvPr/>
        </p:nvSpPr>
        <p:spPr>
          <a:xfrm>
            <a:off x="4488890" y="127890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graphicFrame>
        <p:nvGraphicFramePr>
          <p:cNvPr id="20" name="표 13">
            <a:extLst>
              <a:ext uri="{FF2B5EF4-FFF2-40B4-BE49-F238E27FC236}">
                <a16:creationId xmlns:a16="http://schemas.microsoft.com/office/drawing/2014/main" id="{821A72E0-9630-C4C0-53A5-B49CC0971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95009"/>
              </p:ext>
            </p:extLst>
          </p:nvPr>
        </p:nvGraphicFramePr>
        <p:xfrm>
          <a:off x="4726285" y="1750195"/>
          <a:ext cx="4153304" cy="371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801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1402851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694991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1381661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2301" marR="92301" marT="46150" marB="4615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graphicFrame>
        <p:nvGraphicFramePr>
          <p:cNvPr id="46" name="표 13">
            <a:extLst>
              <a:ext uri="{FF2B5EF4-FFF2-40B4-BE49-F238E27FC236}">
                <a16:creationId xmlns:a16="http://schemas.microsoft.com/office/drawing/2014/main" id="{1B7E7836-696A-C0E5-AE29-DF8B115A6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12681"/>
              </p:ext>
            </p:extLst>
          </p:nvPr>
        </p:nvGraphicFramePr>
        <p:xfrm>
          <a:off x="4701582" y="2810743"/>
          <a:ext cx="4178006" cy="371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08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1411195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699125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1389878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2301" marR="92301" marT="46150" marB="4615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A4CD76-DAC8-8AF5-AB63-81F9CF589592}"/>
              </a:ext>
            </a:extLst>
          </p:cNvPr>
          <p:cNvSpPr/>
          <p:nvPr/>
        </p:nvSpPr>
        <p:spPr>
          <a:xfrm>
            <a:off x="8226992" y="2994272"/>
            <a:ext cx="510498" cy="168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04983A-ADFB-8D40-584E-9B4166B7D7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65" b="-1"/>
          <a:stretch/>
        </p:blipFill>
        <p:spPr>
          <a:xfrm>
            <a:off x="8783402" y="3028425"/>
            <a:ext cx="551033" cy="183485"/>
          </a:xfrm>
          <a:prstGeom prst="rect">
            <a:avLst/>
          </a:prstGeom>
        </p:spPr>
      </p:pic>
      <p:graphicFrame>
        <p:nvGraphicFramePr>
          <p:cNvPr id="47" name="표 13">
            <a:extLst>
              <a:ext uri="{FF2B5EF4-FFF2-40B4-BE49-F238E27FC236}">
                <a16:creationId xmlns:a16="http://schemas.microsoft.com/office/drawing/2014/main" id="{0408082E-7111-E67F-4CD7-92F1BF51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55094"/>
              </p:ext>
            </p:extLst>
          </p:nvPr>
        </p:nvGraphicFramePr>
        <p:xfrm>
          <a:off x="4681988" y="3823927"/>
          <a:ext cx="4178006" cy="371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08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1411195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699125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1389878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2301" marR="92301" marT="46150" marB="4615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8C16B7-77DE-8921-41A1-6C882C73CF25}"/>
              </a:ext>
            </a:extLst>
          </p:cNvPr>
          <p:cNvSpPr/>
          <p:nvPr/>
        </p:nvSpPr>
        <p:spPr>
          <a:xfrm>
            <a:off x="8207398" y="4007456"/>
            <a:ext cx="510498" cy="168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1D45ABA-DBDC-D2B0-225D-87587AE757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65" b="-1"/>
          <a:stretch/>
        </p:blipFill>
        <p:spPr>
          <a:xfrm>
            <a:off x="8745427" y="4037051"/>
            <a:ext cx="551033" cy="1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48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116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59169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및 상세검색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9386678-E937-4616-EBF2-9FD9783C7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9" t="6984" r="4462" b="75819"/>
          <a:stretch/>
        </p:blipFill>
        <p:spPr>
          <a:xfrm>
            <a:off x="422195" y="1367942"/>
            <a:ext cx="4791842" cy="11348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07139-516B-6A0A-B0D1-5D0F6A371A24}"/>
              </a:ext>
            </a:extLst>
          </p:cNvPr>
          <p:cNvSpPr/>
          <p:nvPr/>
        </p:nvSpPr>
        <p:spPr>
          <a:xfrm>
            <a:off x="395609" y="3774612"/>
            <a:ext cx="4861195" cy="6670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942B5D7-566D-09A3-B143-DFFB1BA8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63" y="3801268"/>
            <a:ext cx="3743218" cy="2188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DCC6DE-840C-B72E-F32B-05A812A13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1" t="4992"/>
          <a:stretch/>
        </p:blipFill>
        <p:spPr>
          <a:xfrm>
            <a:off x="1031399" y="3822989"/>
            <a:ext cx="3282839" cy="1903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028663-9D1F-3D47-A11C-4C96C780B337}"/>
              </a:ext>
            </a:extLst>
          </p:cNvPr>
          <p:cNvSpPr/>
          <p:nvPr/>
        </p:nvSpPr>
        <p:spPr>
          <a:xfrm>
            <a:off x="6749873" y="3795868"/>
            <a:ext cx="4861195" cy="6670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B8E45B9-3D75-A242-1839-19604E23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797" y="3822989"/>
            <a:ext cx="3743218" cy="2188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6C0518-A971-949A-6E9F-5044199C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1" t="4992"/>
          <a:stretch/>
        </p:blipFill>
        <p:spPr>
          <a:xfrm>
            <a:off x="7385663" y="3844245"/>
            <a:ext cx="3282839" cy="1903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53718F-0B74-81BE-7B5E-F41077C3676B}"/>
              </a:ext>
            </a:extLst>
          </p:cNvPr>
          <p:cNvSpPr txBox="1"/>
          <p:nvPr/>
        </p:nvSpPr>
        <p:spPr>
          <a:xfrm>
            <a:off x="7627755" y="3816225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NOT</a:t>
            </a:r>
            <a:r>
              <a:rPr lang="ko-KR" altLang="en-US" sz="800" dirty="0"/>
              <a:t> 패치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969118F-879A-AE7E-50DD-5449430C1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1" t="4992"/>
          <a:stretch/>
        </p:blipFill>
        <p:spPr>
          <a:xfrm>
            <a:off x="1213843" y="1821144"/>
            <a:ext cx="3748524" cy="21737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120B7E-C7A5-8CA1-30FA-AAF5D802B37C}"/>
              </a:ext>
            </a:extLst>
          </p:cNvPr>
          <p:cNvSpPr txBox="1"/>
          <p:nvPr/>
        </p:nvSpPr>
        <p:spPr>
          <a:xfrm>
            <a:off x="1876191" y="1506632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상세검색 상단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C53ED50-9B99-4309-17A8-CE6876E1C763}"/>
              </a:ext>
            </a:extLst>
          </p:cNvPr>
          <p:cNvSpPr/>
          <p:nvPr/>
        </p:nvSpPr>
        <p:spPr>
          <a:xfrm rot="5400000">
            <a:off x="2385453" y="2917702"/>
            <a:ext cx="781088" cy="44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02444-601A-71ED-96A7-513A47439441}"/>
              </a:ext>
            </a:extLst>
          </p:cNvPr>
          <p:cNvSpPr txBox="1"/>
          <p:nvPr/>
        </p:nvSpPr>
        <p:spPr>
          <a:xfrm>
            <a:off x="3384175" y="2838599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요청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6D02B-657B-7380-04D7-D7380D40FF55}"/>
              </a:ext>
            </a:extLst>
          </p:cNvPr>
          <p:cNvSpPr txBox="1"/>
          <p:nvPr/>
        </p:nvSpPr>
        <p:spPr>
          <a:xfrm>
            <a:off x="3079978" y="3146954"/>
            <a:ext cx="16129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연산검색 옆 텍스트박스 추가</a:t>
            </a:r>
            <a:endParaRPr lang="en-US" altLang="ko-KR" sz="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EF7119-4D81-35EA-9641-6CF7C949BA74}"/>
              </a:ext>
            </a:extLst>
          </p:cNvPr>
          <p:cNvSpPr txBox="1"/>
          <p:nvPr/>
        </p:nvSpPr>
        <p:spPr>
          <a:xfrm>
            <a:off x="850858" y="5080199"/>
            <a:ext cx="3408305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연산검색 옆 텍스트박스에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상세검색 원하는 키워드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검색어 입력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연산검색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AND/OR/NOT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 라디오박스 선택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(NOT)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BA67402-808B-C830-3017-F4D877444720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 flipH="1">
            <a:off x="2555011" y="4425526"/>
            <a:ext cx="1341944" cy="6546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6FAAF0-4D0D-337D-1153-7F34C4B04597}"/>
              </a:ext>
            </a:extLst>
          </p:cNvPr>
          <p:cNvSpPr/>
          <p:nvPr/>
        </p:nvSpPr>
        <p:spPr>
          <a:xfrm>
            <a:off x="4535793" y="4177014"/>
            <a:ext cx="650440" cy="327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C70B67-FF0C-E684-D127-DC4DD07077EE}"/>
              </a:ext>
            </a:extLst>
          </p:cNvPr>
          <p:cNvSpPr txBox="1"/>
          <p:nvPr/>
        </p:nvSpPr>
        <p:spPr>
          <a:xfrm>
            <a:off x="4343634" y="4776907"/>
            <a:ext cx="1034257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적용버튼 클릭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F86B304-E2F0-FEB5-A128-52B1C2F1A03A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4860763" y="4504071"/>
            <a:ext cx="250" cy="272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A55D7FC-1F1E-367E-F367-19232E628B2A}"/>
              </a:ext>
            </a:extLst>
          </p:cNvPr>
          <p:cNvSpPr/>
          <p:nvPr/>
        </p:nvSpPr>
        <p:spPr>
          <a:xfrm>
            <a:off x="5682037" y="4135578"/>
            <a:ext cx="769620" cy="441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38F25B-5D51-B28B-1764-876D19EF56EE}"/>
              </a:ext>
            </a:extLst>
          </p:cNvPr>
          <p:cNvSpPr txBox="1"/>
          <p:nvPr/>
        </p:nvSpPr>
        <p:spPr>
          <a:xfrm>
            <a:off x="5211609" y="3797769"/>
            <a:ext cx="16754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적용버튼 클릭 결과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C862E12-E07F-AC8D-66B8-13BCA93839BF}"/>
              </a:ext>
            </a:extLst>
          </p:cNvPr>
          <p:cNvSpPr txBox="1"/>
          <p:nvPr/>
        </p:nvSpPr>
        <p:spPr>
          <a:xfrm>
            <a:off x="6819227" y="4677867"/>
            <a:ext cx="2324675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통합검색 키워드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다운로드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b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선택한 연산자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(NOT)</a:t>
            </a:r>
          </a:p>
          <a:p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연산검색 옆 검색 키워드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결과값 보여주기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428C09F-89E0-405E-79AA-3A5697C46F44}"/>
              </a:ext>
            </a:extLst>
          </p:cNvPr>
          <p:cNvSpPr txBox="1"/>
          <p:nvPr/>
        </p:nvSpPr>
        <p:spPr>
          <a:xfrm>
            <a:off x="8520802" y="5680363"/>
            <a:ext cx="3046027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돋보기모양 클릭 시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상세검색 값 뿌려주기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다운로드 검색결과 포함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 검색결과 제외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412C163D-D5DA-1D72-CDD9-C6B9B6D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159715"/>
              </p:ext>
            </p:extLst>
          </p:nvPr>
        </p:nvGraphicFramePr>
        <p:xfrm>
          <a:off x="475306" y="4015158"/>
          <a:ext cx="4178006" cy="371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08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1411195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699125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1389878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2301" marR="92301" marT="46150" marB="4615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74A8F44B-DA00-2A63-136E-0EEB7C32AEB9}"/>
              </a:ext>
            </a:extLst>
          </p:cNvPr>
          <p:cNvSpPr/>
          <p:nvPr/>
        </p:nvSpPr>
        <p:spPr>
          <a:xfrm>
            <a:off x="3965806" y="4235466"/>
            <a:ext cx="510498" cy="168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04983A-ADFB-8D40-584E-9B4166B7D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65" b="-1"/>
          <a:stretch/>
        </p:blipFill>
        <p:spPr>
          <a:xfrm>
            <a:off x="4577424" y="4248801"/>
            <a:ext cx="551033" cy="183485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A49149DB-FB2B-BB38-B0FE-1F2D7EEF1C11}"/>
              </a:ext>
            </a:extLst>
          </p:cNvPr>
          <p:cNvSpPr/>
          <p:nvPr/>
        </p:nvSpPr>
        <p:spPr>
          <a:xfrm>
            <a:off x="5062797" y="4356564"/>
            <a:ext cx="321024" cy="32198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577631-8D57-6A96-E6E3-0C8B55FBF4C1}"/>
              </a:ext>
            </a:extLst>
          </p:cNvPr>
          <p:cNvSpPr/>
          <p:nvPr/>
        </p:nvSpPr>
        <p:spPr>
          <a:xfrm>
            <a:off x="3233685" y="4098469"/>
            <a:ext cx="1326540" cy="327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C0804A0-D79D-7BAB-DD04-09AE297498FA}"/>
              </a:ext>
            </a:extLst>
          </p:cNvPr>
          <p:cNvSpPr/>
          <p:nvPr/>
        </p:nvSpPr>
        <p:spPr>
          <a:xfrm>
            <a:off x="4411083" y="3952059"/>
            <a:ext cx="321024" cy="32198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6EE0E-E369-B19E-7200-C2D5533713C9}"/>
              </a:ext>
            </a:extLst>
          </p:cNvPr>
          <p:cNvSpPr txBox="1"/>
          <p:nvPr/>
        </p:nvSpPr>
        <p:spPr>
          <a:xfrm>
            <a:off x="580185" y="4417587"/>
            <a:ext cx="2252540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통합검색에서 검색한 키워드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다운로드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상세검색으로 긁어오기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BA3600-7115-CC1C-7E7A-BFD6061FA096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276509" y="4081703"/>
            <a:ext cx="429946" cy="3358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DB1028-5466-3EAE-3C99-8285AE26877E}"/>
              </a:ext>
            </a:extLst>
          </p:cNvPr>
          <p:cNvSpPr/>
          <p:nvPr/>
        </p:nvSpPr>
        <p:spPr>
          <a:xfrm>
            <a:off x="890174" y="3754646"/>
            <a:ext cx="772670" cy="327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0B5B4B-9ACD-512C-EFB2-58D14DDA1866}"/>
              </a:ext>
            </a:extLst>
          </p:cNvPr>
          <p:cNvSpPr/>
          <p:nvPr/>
        </p:nvSpPr>
        <p:spPr>
          <a:xfrm>
            <a:off x="1512198" y="3574148"/>
            <a:ext cx="321024" cy="32198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endParaRPr lang="ko-KR" altLang="en-US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85B139C7-530A-3109-130F-92A14E84E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386032"/>
              </p:ext>
            </p:extLst>
          </p:nvPr>
        </p:nvGraphicFramePr>
        <p:xfrm>
          <a:off x="6887068" y="4044087"/>
          <a:ext cx="4178006" cy="371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808">
                  <a:extLst>
                    <a:ext uri="{9D8B030D-6E8A-4147-A177-3AD203B41FA5}">
                      <a16:colId xmlns:a16="http://schemas.microsoft.com/office/drawing/2014/main" val="3312937201"/>
                    </a:ext>
                  </a:extLst>
                </a:gridCol>
                <a:gridCol w="1411195">
                  <a:extLst>
                    <a:ext uri="{9D8B030D-6E8A-4147-A177-3AD203B41FA5}">
                      <a16:colId xmlns:a16="http://schemas.microsoft.com/office/drawing/2014/main" val="474223878"/>
                    </a:ext>
                  </a:extLst>
                </a:gridCol>
                <a:gridCol w="699125">
                  <a:extLst>
                    <a:ext uri="{9D8B030D-6E8A-4147-A177-3AD203B41FA5}">
                      <a16:colId xmlns:a16="http://schemas.microsoft.com/office/drawing/2014/main" val="3009323811"/>
                    </a:ext>
                  </a:extLst>
                </a:gridCol>
                <a:gridCol w="1389878">
                  <a:extLst>
                    <a:ext uri="{9D8B030D-6E8A-4147-A177-3AD203B41FA5}">
                      <a16:colId xmlns:a16="http://schemas.microsoft.com/office/drawing/2014/main" val="4276754286"/>
                    </a:ext>
                  </a:extLst>
                </a:gridCol>
              </a:tblGrid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 분류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공지사항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자유게시판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질문과 답변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하모니카 사용기</a:t>
                      </a:r>
                    </a:p>
                  </a:txBody>
                  <a:tcPr marL="92301" marR="92301" marT="46150" marB="4615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92919"/>
                  </a:ext>
                </a:extLst>
              </a:tr>
              <a:tr h="185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검색범위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전체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댓글 </a:t>
                      </a:r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파일명</a:t>
                      </a: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연산검색</a:t>
                      </a:r>
                    </a:p>
                  </a:txBody>
                  <a:tcPr marL="45817" marR="45817" marT="22909" marB="22909" anchor="ctr">
                    <a:solidFill>
                      <a:srgbClr val="DCDAF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AND / OR / NOT</a:t>
                      </a:r>
                      <a:endParaRPr lang="ko-KR" altLang="en-US" sz="6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45817" marR="45817" marT="22909" marB="22909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25389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7C3DCE-C4A7-B4C6-08FD-1212135D2949}"/>
              </a:ext>
            </a:extLst>
          </p:cNvPr>
          <p:cNvSpPr/>
          <p:nvPr/>
        </p:nvSpPr>
        <p:spPr>
          <a:xfrm>
            <a:off x="10412478" y="4227616"/>
            <a:ext cx="510498" cy="168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66BB741-3DE3-B0C7-2502-AD7AA4FA8F6A}"/>
              </a:ext>
            </a:extLst>
          </p:cNvPr>
          <p:cNvSpPr/>
          <p:nvPr/>
        </p:nvSpPr>
        <p:spPr>
          <a:xfrm>
            <a:off x="7205122" y="3745551"/>
            <a:ext cx="1167816" cy="327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8F37132-B3EA-0540-2086-4F8A2D385817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>
            <a:off x="7789030" y="4072608"/>
            <a:ext cx="192535" cy="605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E8984103-C666-29EC-C201-6421E57E9F26}"/>
              </a:ext>
            </a:extLst>
          </p:cNvPr>
          <p:cNvSpPr/>
          <p:nvPr/>
        </p:nvSpPr>
        <p:spPr>
          <a:xfrm>
            <a:off x="7013835" y="3622525"/>
            <a:ext cx="321024" cy="32198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5FAF853-2C25-6420-4D35-E538C7F131F4}"/>
              </a:ext>
            </a:extLst>
          </p:cNvPr>
          <p:cNvSpPr/>
          <p:nvPr/>
        </p:nvSpPr>
        <p:spPr>
          <a:xfrm>
            <a:off x="10409947" y="3783027"/>
            <a:ext cx="347106" cy="3270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1DEFFC2-D92D-AB8E-BAAE-1C2D7515FD09}"/>
              </a:ext>
            </a:extLst>
          </p:cNvPr>
          <p:cNvSpPr/>
          <p:nvPr/>
        </p:nvSpPr>
        <p:spPr>
          <a:xfrm>
            <a:off x="10648939" y="3607786"/>
            <a:ext cx="321024" cy="32198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D413C83-72FC-85EF-845A-9D109F3F18E0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 flipH="1">
            <a:off x="10043816" y="4110084"/>
            <a:ext cx="539684" cy="15702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D45ABA-DBDC-D2B0-225D-87587AE757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65" b="-1"/>
          <a:stretch/>
        </p:blipFill>
        <p:spPr>
          <a:xfrm>
            <a:off x="10988978" y="4220027"/>
            <a:ext cx="551033" cy="1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4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검색조건 분류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(NOT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NOT : 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단어를 포함하되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포함하지 않는 정보 검색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단어 예시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90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AutoNum type="arabicParenR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ISO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다운로드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-&gt; “ISO”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검색결과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다운로드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검색결과 제외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90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AutoNum type="arabicParenR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90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AutoNum type="arabicParenR"/>
                        <a:tabLst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ISO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다운로드 패치적용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NOT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-&gt; “IOS”, 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다운로드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검색결과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패치적용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검색결과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제외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90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AutoNum type="arabicParenR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590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AutoNum type="arabicParenR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E47903F-3BDC-D32C-3EB9-12B3B71A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t="6984" r="4462" b="6666"/>
          <a:stretch/>
        </p:blipFill>
        <p:spPr>
          <a:xfrm>
            <a:off x="452531" y="987593"/>
            <a:ext cx="8649523" cy="5698359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 및 상세검색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375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72F2E6-BCB5-2D38-468A-751CC5F47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t="6984" r="4462" b="6666"/>
          <a:stretch/>
        </p:blipFill>
        <p:spPr>
          <a:xfrm>
            <a:off x="202170" y="948403"/>
            <a:ext cx="9307589" cy="5698359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(2)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659169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01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1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ko-KR" altLang="en-US" sz="1100" b="1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인기검색어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순위 표시</a:t>
                      </a:r>
                      <a:endParaRPr lang="en-US" altLang="ko-KR" sz="105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메인의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인기검색어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팝업을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통합검색에도 기능구현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일주일 기준으로 많이 검색된 키워드에 대해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위까지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내용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작성일자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표현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5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필터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제목과 본문에 많이 포함되어 있는 순서의 역순으로 정렬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제목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본문에 포함되어 있고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등록된 날짜가 최신순으로 검색결과 정렬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제목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본문에 포함되어 있고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조회수가 높은 순으로 검색결과 정렬하여 표현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4C5723-D1DD-AAEB-ED65-15C9D8B23EB6}"/>
              </a:ext>
            </a:extLst>
          </p:cNvPr>
          <p:cNvSpPr/>
          <p:nvPr/>
        </p:nvSpPr>
        <p:spPr>
          <a:xfrm>
            <a:off x="2842099" y="3076302"/>
            <a:ext cx="6243178" cy="80036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7640234-1A34-3310-3DEC-954B965FAD6F}"/>
              </a:ext>
            </a:extLst>
          </p:cNvPr>
          <p:cNvSpPr/>
          <p:nvPr/>
        </p:nvSpPr>
        <p:spPr>
          <a:xfrm>
            <a:off x="2621005" y="292812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C68BC0-97BD-EB3C-2F9B-D4F2F03B5B8E}"/>
              </a:ext>
            </a:extLst>
          </p:cNvPr>
          <p:cNvSpPr/>
          <p:nvPr/>
        </p:nvSpPr>
        <p:spPr>
          <a:xfrm>
            <a:off x="7167178" y="2179561"/>
            <a:ext cx="2107239" cy="26556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DA60087-DCC3-2AE6-B17A-5929FB6C3187}"/>
              </a:ext>
            </a:extLst>
          </p:cNvPr>
          <p:cNvSpPr/>
          <p:nvPr/>
        </p:nvSpPr>
        <p:spPr>
          <a:xfrm>
            <a:off x="6946084" y="203137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8BD506-6D2C-00EE-808C-E4A5F1617407}"/>
              </a:ext>
            </a:extLst>
          </p:cNvPr>
          <p:cNvSpPr/>
          <p:nvPr/>
        </p:nvSpPr>
        <p:spPr>
          <a:xfrm>
            <a:off x="455645" y="5423523"/>
            <a:ext cx="2145933" cy="96517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F9CD694-683E-55C2-F480-5EFC5B94E619}"/>
              </a:ext>
            </a:extLst>
          </p:cNvPr>
          <p:cNvSpPr/>
          <p:nvPr/>
        </p:nvSpPr>
        <p:spPr>
          <a:xfrm>
            <a:off x="240145" y="527065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39349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131833F-F12D-22BA-31D6-83A9D4358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8" t="7998" r="4732" b="6844"/>
          <a:stretch/>
        </p:blipFill>
        <p:spPr>
          <a:xfrm>
            <a:off x="240145" y="1017904"/>
            <a:ext cx="9217364" cy="5567454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UI-KMS-001-02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597765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9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관리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클릭 시 통합검색 분류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카테고리를 추가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등 관리하는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[2.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관리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팝업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</a:pPr>
                      <a:endParaRPr lang="en-US" altLang="ko-KR" sz="1050" b="1" i="0" u="none" strike="sng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수정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검색결과에서 제목 클릭하면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 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페이지로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하단의 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 팝업창이 생성되어 내용 및 댓글 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검색결과에서      아이콘 클릭 시 메시지 창 팝업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정말 삭제 하시겠습니까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알림 후 확인 누르면 삭제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분류 및 관리 현황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뒷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페이지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(ID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dirty="0"/>
                        <a:t>UI-KMS-001-03) </a:t>
                      </a:r>
                      <a:r>
                        <a:rPr lang="ko-KR" altLang="en-US" sz="1000" dirty="0"/>
                        <a:t>참조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55F031-AE98-6437-D3AF-35ADD60483FD}"/>
              </a:ext>
            </a:extLst>
          </p:cNvPr>
          <p:cNvSpPr/>
          <p:nvPr/>
        </p:nvSpPr>
        <p:spPr>
          <a:xfrm>
            <a:off x="1518406" y="6053896"/>
            <a:ext cx="864067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961B021-CBC3-3626-08BD-F19D23B78A95}"/>
              </a:ext>
            </a:extLst>
          </p:cNvPr>
          <p:cNvSpPr/>
          <p:nvPr/>
        </p:nvSpPr>
        <p:spPr>
          <a:xfrm>
            <a:off x="1306852" y="585723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EE5995-9AB1-7BF4-F0AE-CE22791BBAB3}"/>
              </a:ext>
            </a:extLst>
          </p:cNvPr>
          <p:cNvSpPr/>
          <p:nvPr/>
        </p:nvSpPr>
        <p:spPr>
          <a:xfrm>
            <a:off x="2608976" y="3109400"/>
            <a:ext cx="6384021" cy="73275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74890DA-C1E0-65D8-BB91-185BC673A024}"/>
              </a:ext>
            </a:extLst>
          </p:cNvPr>
          <p:cNvSpPr/>
          <p:nvPr/>
        </p:nvSpPr>
        <p:spPr>
          <a:xfrm>
            <a:off x="2481311" y="296813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CF5326-3897-350F-6032-4F7B3356C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336" y="3440529"/>
            <a:ext cx="173182" cy="1653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01870B-037B-ABCB-369C-B728A78D4433}"/>
              </a:ext>
            </a:extLst>
          </p:cNvPr>
          <p:cNvSpPr/>
          <p:nvPr/>
        </p:nvSpPr>
        <p:spPr>
          <a:xfrm>
            <a:off x="455646" y="2007375"/>
            <a:ext cx="1926828" cy="29756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0229CD-73A6-B4A9-040B-288455310B36}"/>
              </a:ext>
            </a:extLst>
          </p:cNvPr>
          <p:cNvSpPr/>
          <p:nvPr/>
        </p:nvSpPr>
        <p:spPr>
          <a:xfrm>
            <a:off x="240145" y="185450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3044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38682" y="1015819"/>
          <a:ext cx="11684000" cy="5597765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9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카테고리 테이블 존재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구성되어 있음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②번 연계테이블에서 카테고리 번호와 게시판 번호를 매칭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카테고리가 추가되면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카테고리관리 테이블에서 카테고리 번호 새로 정렬하여 저장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순서 이동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혹은 삭제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관리 테이블에서 카테고리 번호 새로 정렬하여 저장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연계테이블에서 카테고리 매칭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연계테이블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홈페이지 카테고리의 번호와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작성된 글들의 번호를 매칭시켜 관리하는 테이블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게시판 테이블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글을 작성하여 등록버튼을 누르면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글 번호가 생성되고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카테고리명의 번호가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매칭되어 카테고리에 업로드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게시글을 수정하여 등록버튼을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누르면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수정한 카테고리명이 있는지 확인하고 ②번 카테고리 번호를 수정하여 카테고리 번호 저장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①번의 카테고리 테이블과 매칭하여 표시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7AFA742-EEDF-13C0-E697-05532ECCA337}"/>
              </a:ext>
            </a:extLst>
          </p:cNvPr>
          <p:cNvSpPr/>
          <p:nvPr/>
        </p:nvSpPr>
        <p:spPr>
          <a:xfrm>
            <a:off x="7313311" y="1761688"/>
            <a:ext cx="1100847" cy="325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카테고리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C51FBF-6843-E34B-8A61-FFF3D5FF8C3D}"/>
              </a:ext>
            </a:extLst>
          </p:cNvPr>
          <p:cNvSpPr/>
          <p:nvPr/>
        </p:nvSpPr>
        <p:spPr>
          <a:xfrm>
            <a:off x="7313311" y="2053957"/>
            <a:ext cx="2141344" cy="2836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31833F-F12D-22BA-31D6-83A9D4358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0" t="32462" r="76203" b="33406"/>
          <a:stretch/>
        </p:blipFill>
        <p:spPr>
          <a:xfrm>
            <a:off x="7399090" y="2149677"/>
            <a:ext cx="1969786" cy="2633079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통합검색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UI-KMS-001-03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A03C9E-8065-A4D4-5BFA-AF034CF7FCB2}"/>
              </a:ext>
            </a:extLst>
          </p:cNvPr>
          <p:cNvSpPr/>
          <p:nvPr/>
        </p:nvSpPr>
        <p:spPr>
          <a:xfrm>
            <a:off x="357123" y="1761688"/>
            <a:ext cx="2202940" cy="325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신규 글 작성 </a:t>
            </a:r>
            <a:r>
              <a:rPr lang="en-US" altLang="ko-KR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게시판</a:t>
            </a:r>
            <a:r>
              <a:rPr lang="en-US" altLang="ko-KR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lang="ko-KR" altLang="en-US" sz="14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49513F-3571-98C8-80E0-9E95877A0FA1}"/>
              </a:ext>
            </a:extLst>
          </p:cNvPr>
          <p:cNvSpPr/>
          <p:nvPr/>
        </p:nvSpPr>
        <p:spPr>
          <a:xfrm>
            <a:off x="357123" y="2051649"/>
            <a:ext cx="3717884" cy="27523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5C7B752-2E5C-2BFD-EEDB-27C08B58E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7129" r="11142" b="6878"/>
          <a:stretch/>
        </p:blipFill>
        <p:spPr>
          <a:xfrm>
            <a:off x="442902" y="2132900"/>
            <a:ext cx="3573625" cy="25922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5C66F1-03B7-F73E-61D9-1C7B874C4A2F}"/>
              </a:ext>
            </a:extLst>
          </p:cNvPr>
          <p:cNvSpPr/>
          <p:nvPr/>
        </p:nvSpPr>
        <p:spPr>
          <a:xfrm>
            <a:off x="4456329" y="1761688"/>
            <a:ext cx="2475659" cy="3258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테이블</a:t>
            </a:r>
            <a:r>
              <a:rPr lang="en-US" altLang="ko-KR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게시판</a:t>
            </a:r>
            <a:r>
              <a:rPr lang="en-US" altLang="ko-KR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-</a:t>
            </a:r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카테고리</a:t>
            </a:r>
            <a:r>
              <a:rPr lang="en-US" altLang="ko-KR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예시</a:t>
            </a:r>
            <a:r>
              <a:rPr lang="en-US" altLang="ko-KR" sz="1400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lang="ko-KR" altLang="en-US" sz="14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AD6A5D-D155-AE06-BCAB-5CFD109B26C1}"/>
              </a:ext>
            </a:extLst>
          </p:cNvPr>
          <p:cNvSpPr/>
          <p:nvPr/>
        </p:nvSpPr>
        <p:spPr>
          <a:xfrm>
            <a:off x="4456329" y="2051649"/>
            <a:ext cx="2475659" cy="3281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66D5CC-84F1-C452-1A88-955D1FF74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436" y="2141605"/>
            <a:ext cx="2246215" cy="31127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699C89-6785-EB95-04FF-609810A150D2}"/>
              </a:ext>
            </a:extLst>
          </p:cNvPr>
          <p:cNvSpPr/>
          <p:nvPr/>
        </p:nvSpPr>
        <p:spPr>
          <a:xfrm>
            <a:off x="3632433" y="4462943"/>
            <a:ext cx="318782" cy="245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88EEFA-C848-2E45-08C7-F5CC04B3D03B}"/>
              </a:ext>
            </a:extLst>
          </p:cNvPr>
          <p:cNvSpPr/>
          <p:nvPr/>
        </p:nvSpPr>
        <p:spPr>
          <a:xfrm>
            <a:off x="7745881" y="2379782"/>
            <a:ext cx="1440063" cy="211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E2B09F-C9D0-D20D-4E29-2303026E8FDC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4212257" y="4287889"/>
            <a:ext cx="349860" cy="1190726"/>
          </a:xfrm>
          <a:prstGeom prst="bentConnector2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81ECC6-04FC-BC76-7DD7-A281FFCA6C64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197754" y="2485693"/>
            <a:ext cx="548127" cy="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D05DE7E-57ED-AC3A-EF5A-6352ABD589D2}"/>
              </a:ext>
            </a:extLst>
          </p:cNvPr>
          <p:cNvCxnSpPr>
            <a:cxnSpLocks/>
          </p:cNvCxnSpPr>
          <p:nvPr/>
        </p:nvCxnSpPr>
        <p:spPr>
          <a:xfrm>
            <a:off x="7197753" y="2485693"/>
            <a:ext cx="0" cy="25560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8D83C10-114D-0CF7-E85F-B3DAE9D51F35}"/>
              </a:ext>
            </a:extLst>
          </p:cNvPr>
          <p:cNvCxnSpPr>
            <a:cxnSpLocks/>
          </p:cNvCxnSpPr>
          <p:nvPr/>
        </p:nvCxnSpPr>
        <p:spPr>
          <a:xfrm flipH="1">
            <a:off x="6830651" y="5029654"/>
            <a:ext cx="367102" cy="0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72CCB3-9CCB-57BB-5A3E-808D0B337647}"/>
              </a:ext>
            </a:extLst>
          </p:cNvPr>
          <p:cNvSpPr/>
          <p:nvPr/>
        </p:nvSpPr>
        <p:spPr>
          <a:xfrm>
            <a:off x="5928518" y="4908121"/>
            <a:ext cx="668781" cy="29139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930F2D-F0DC-DC48-D582-7DFF7808603C}"/>
              </a:ext>
            </a:extLst>
          </p:cNvPr>
          <p:cNvSpPr/>
          <p:nvPr/>
        </p:nvSpPr>
        <p:spPr>
          <a:xfrm>
            <a:off x="7300137" y="1644309"/>
            <a:ext cx="2190090" cy="334578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7FB98FC-D0C2-41C0-3F8E-9ED80FE5F59E}"/>
              </a:ext>
            </a:extLst>
          </p:cNvPr>
          <p:cNvSpPr/>
          <p:nvPr/>
        </p:nvSpPr>
        <p:spPr>
          <a:xfrm>
            <a:off x="9155427" y="14910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D83713E-BB6C-2BCA-F4DC-003F025EF887}"/>
              </a:ext>
            </a:extLst>
          </p:cNvPr>
          <p:cNvSpPr/>
          <p:nvPr/>
        </p:nvSpPr>
        <p:spPr>
          <a:xfrm>
            <a:off x="4412240" y="1658480"/>
            <a:ext cx="2552162" cy="380329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3BFE38A-988A-0AA4-C352-08C8CEFB20EF}"/>
              </a:ext>
            </a:extLst>
          </p:cNvPr>
          <p:cNvSpPr/>
          <p:nvPr/>
        </p:nvSpPr>
        <p:spPr>
          <a:xfrm>
            <a:off x="6795717" y="14910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A9D26C0-4EE0-EB5B-C748-E2962137112A}"/>
              </a:ext>
            </a:extLst>
          </p:cNvPr>
          <p:cNvSpPr/>
          <p:nvPr/>
        </p:nvSpPr>
        <p:spPr>
          <a:xfrm>
            <a:off x="300762" y="1658479"/>
            <a:ext cx="3844570" cy="323230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A0C5E86-ECC0-73F6-22CE-7BD8F3CC2586}"/>
              </a:ext>
            </a:extLst>
          </p:cNvPr>
          <p:cNvSpPr/>
          <p:nvPr/>
        </p:nvSpPr>
        <p:spPr>
          <a:xfrm>
            <a:off x="3951215" y="149108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B67042-4D20-9A93-A495-123B23A510A8}"/>
              </a:ext>
            </a:extLst>
          </p:cNvPr>
          <p:cNvSpPr txBox="1"/>
          <p:nvPr/>
        </p:nvSpPr>
        <p:spPr>
          <a:xfrm>
            <a:off x="3634195" y="5029654"/>
            <a:ext cx="73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신규입력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4A09D9-DC3C-6505-BEDB-A333C6B4B0F1}"/>
              </a:ext>
            </a:extLst>
          </p:cNvPr>
          <p:cNvSpPr txBox="1"/>
          <p:nvPr/>
        </p:nvSpPr>
        <p:spPr>
          <a:xfrm>
            <a:off x="7023761" y="5085917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다운로드 </a:t>
            </a:r>
            <a:r>
              <a:rPr lang="en-US" altLang="ko-KR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&gt; </a:t>
            </a:r>
            <a:r>
              <a:rPr lang="ko-KR" altLang="en-US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최신버전 다운로드</a:t>
            </a:r>
            <a:endParaRPr lang="en-US" altLang="ko-KR" sz="12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en-US" altLang="ko-KR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(2, </a:t>
            </a:r>
            <a:r>
              <a:rPr lang="ko-KR" altLang="en-US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예시</a:t>
            </a:r>
            <a:r>
              <a:rPr lang="en-US" altLang="ko-KR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) </a:t>
            </a:r>
            <a:r>
              <a:rPr lang="ko-KR" altLang="en-US" sz="1200" dirty="0">
                <a:latin typeface="Rix고딕 L" panose="02020603020101020101" pitchFamily="18" charset="-127"/>
                <a:ea typeface="Rix고딕 L" panose="02020603020101020101" pitchFamily="18" charset="-127"/>
              </a:rPr>
              <a:t>로 표시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76B05-A579-C0C4-74C3-2974CE36DDE1}"/>
              </a:ext>
            </a:extLst>
          </p:cNvPr>
          <p:cNvSpPr txBox="1"/>
          <p:nvPr/>
        </p:nvSpPr>
        <p:spPr>
          <a:xfrm>
            <a:off x="9161720" y="2211468"/>
            <a:ext cx="312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①</a:t>
            </a:r>
            <a:endParaRPr lang="en-US" altLang="ko-KR" sz="1000" dirty="0"/>
          </a:p>
          <a:p>
            <a:r>
              <a:rPr lang="ko-KR" altLang="ko-KR" sz="1000" dirty="0"/>
              <a:t>②</a:t>
            </a:r>
            <a:endParaRPr lang="en-US" altLang="ko-KR" sz="1000" dirty="0"/>
          </a:p>
          <a:p>
            <a:r>
              <a:rPr lang="ko-KR" altLang="en-US" sz="1000" dirty="0"/>
              <a:t>③</a:t>
            </a:r>
            <a:endParaRPr lang="en-US" altLang="ko-KR" sz="1000" dirty="0"/>
          </a:p>
          <a:p>
            <a:r>
              <a:rPr lang="ko-KR" altLang="en-US" sz="1000" dirty="0"/>
              <a:t>④</a:t>
            </a:r>
            <a:endParaRPr lang="en-US" altLang="ko-KR" sz="1000" dirty="0"/>
          </a:p>
          <a:p>
            <a:r>
              <a:rPr lang="ko-KR" altLang="en-US" sz="1000" dirty="0"/>
              <a:t>⑤</a:t>
            </a:r>
            <a:endParaRPr lang="en-US" altLang="ko-KR" sz="1000" dirty="0"/>
          </a:p>
          <a:p>
            <a:r>
              <a:rPr lang="ko-KR" altLang="en-US" sz="1000" dirty="0"/>
              <a:t>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BFBA10B-7E41-7491-E103-F0357616D507}"/>
              </a:ext>
            </a:extLst>
          </p:cNvPr>
          <p:cNvSpPr/>
          <p:nvPr/>
        </p:nvSpPr>
        <p:spPr>
          <a:xfrm>
            <a:off x="9123034" y="2149677"/>
            <a:ext cx="437183" cy="11595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3CA81-5E56-86D7-83BA-7C07F9F74401}"/>
              </a:ext>
            </a:extLst>
          </p:cNvPr>
          <p:cNvSpPr/>
          <p:nvPr/>
        </p:nvSpPr>
        <p:spPr>
          <a:xfrm>
            <a:off x="8821783" y="1973200"/>
            <a:ext cx="1004179" cy="211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카테고리 번호</a:t>
            </a:r>
          </a:p>
        </p:txBody>
      </p:sp>
    </p:spTree>
    <p:extLst>
      <p:ext uri="{BB962C8B-B14F-4D97-AF65-F5344CB8AC3E}">
        <p14:creationId xmlns:p14="http://schemas.microsoft.com/office/powerpoint/2010/main" val="180410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1598194" cy="332399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화면목록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E9FF2B4-4966-8941-AF5D-8A6A57AB8BC8}"/>
              </a:ext>
            </a:extLst>
          </p:cNvPr>
          <p:cNvGraphicFramePr>
            <a:graphicFrameLocks noGrp="1"/>
          </p:cNvGraphicFramePr>
          <p:nvPr/>
        </p:nvGraphicFramePr>
        <p:xfrm>
          <a:off x="612457" y="1412299"/>
          <a:ext cx="10967085" cy="5080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924">
                  <a:extLst>
                    <a:ext uri="{9D8B030D-6E8A-4147-A177-3AD203B41FA5}">
                      <a16:colId xmlns:a16="http://schemas.microsoft.com/office/drawing/2014/main" val="2352742694"/>
                    </a:ext>
                  </a:extLst>
                </a:gridCol>
                <a:gridCol w="1066279">
                  <a:extLst>
                    <a:ext uri="{9D8B030D-6E8A-4147-A177-3AD203B41FA5}">
                      <a16:colId xmlns:a16="http://schemas.microsoft.com/office/drawing/2014/main" val="3484144193"/>
                    </a:ext>
                  </a:extLst>
                </a:gridCol>
                <a:gridCol w="1841257">
                  <a:extLst>
                    <a:ext uri="{9D8B030D-6E8A-4147-A177-3AD203B41FA5}">
                      <a16:colId xmlns:a16="http://schemas.microsoft.com/office/drawing/2014/main" val="3664793929"/>
                    </a:ext>
                  </a:extLst>
                </a:gridCol>
                <a:gridCol w="2025613">
                  <a:extLst>
                    <a:ext uri="{9D8B030D-6E8A-4147-A177-3AD203B41FA5}">
                      <a16:colId xmlns:a16="http://schemas.microsoft.com/office/drawing/2014/main" val="789605092"/>
                    </a:ext>
                  </a:extLst>
                </a:gridCol>
                <a:gridCol w="4051225">
                  <a:extLst>
                    <a:ext uri="{9D8B030D-6E8A-4147-A177-3AD203B41FA5}">
                      <a16:colId xmlns:a16="http://schemas.microsoft.com/office/drawing/2014/main" val="3650286164"/>
                    </a:ext>
                  </a:extLst>
                </a:gridCol>
                <a:gridCol w="1100787">
                  <a:extLst>
                    <a:ext uri="{9D8B030D-6E8A-4147-A177-3AD203B41FA5}">
                      <a16:colId xmlns:a16="http://schemas.microsoft.com/office/drawing/2014/main" val="2519705635"/>
                    </a:ext>
                  </a:extLst>
                </a:gridCol>
              </a:tblGrid>
              <a:tr h="29205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 ID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effectLst/>
                        </a:rPr>
                        <a:t>화면명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비고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264460"/>
                  </a:ext>
                </a:extLst>
              </a:tr>
              <a:tr h="31924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홈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메인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UI-KMS-001-00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메인 페이지 화면</a:t>
                      </a:r>
                      <a:r>
                        <a:rPr lang="en-US" altLang="ko-KR" sz="900" u="none" strike="noStrike" dirty="0">
                          <a:effectLst/>
                        </a:rPr>
                        <a:t> (</a:t>
                      </a:r>
                      <a:r>
                        <a:rPr lang="ko-KR" altLang="en-US" sz="900" u="none" strike="noStrike" dirty="0">
                          <a:effectLst/>
                        </a:rPr>
                        <a:t>미로그인 </a:t>
                      </a:r>
                      <a:r>
                        <a:rPr lang="en-US" altLang="ko-KR" sz="900" u="none" strike="noStrike" dirty="0">
                          <a:effectLst/>
                        </a:rPr>
                        <a:t>| 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30763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1-2.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통합검색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UI-KMS-001-01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통합검색 결과 페이지 화면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98490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UI-KMS-001-02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 결과 페이지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상세검색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004416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UI-KMS-001-03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>
                          <a:effectLst/>
                        </a:rPr>
                        <a:t>통합검색 결과 페이지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검색결과 없음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332099"/>
                  </a:ext>
                </a:extLst>
              </a:tr>
              <a:tr h="319248">
                <a:tc rowSpan="11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GNB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다운로드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최신버전 다운로드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UI-KMS-002-01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최신버전 다운로드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821043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이전버전 다운로드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UI-KMS-002-02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이전버전 다운로드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648271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이용약관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UI-KMS-002-03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이용약관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798577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커뮤니티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상세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977780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자유게시판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커뮤니티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자유게시판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796127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질문과 답변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커뮤니티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질문과 답변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187542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사용기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UI-KMS-003-04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커뮤니티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</a:t>
                      </a:r>
                      <a:r>
                        <a:rPr lang="ko-KR" altLang="en-US" sz="900" u="none" strike="noStrike" dirty="0">
                          <a:effectLst/>
                        </a:rPr>
                        <a:t> 하모니카 사용기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30310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UI-KMS-003-05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게시판 신규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99571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하모니카 가이드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소개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UI-KMS-004-01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가이드 화면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하모니카 소개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35124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하모니카 가이드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UI-KMS-004-02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하모니카 가이드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자주하는 질문</a:t>
                      </a:r>
                      <a:r>
                        <a:rPr lang="en-US" altLang="ko-KR" sz="900" u="none" strike="noStrike" dirty="0">
                          <a:effectLst/>
                        </a:rPr>
                        <a:t>(FAQ)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464235"/>
                  </a:ext>
                </a:extLst>
              </a:tr>
              <a:tr h="319248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사용자 참여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Slack </a:t>
                      </a:r>
                      <a:r>
                        <a:rPr lang="ko-KR" altLang="en-US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참여하기</a:t>
                      </a:r>
                      <a:r>
                        <a:rPr lang="en-US" altLang="ko-KR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/GitHub </a:t>
                      </a:r>
                      <a:r>
                        <a:rPr lang="ko-KR" altLang="en-US" sz="900" b="0" i="0" u="none" strike="noStrike" spc="-50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참여하기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UI-KMS-005-01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사용자 참여 상세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Slack </a:t>
                      </a:r>
                      <a:r>
                        <a:rPr lang="ko-KR" altLang="en-US" sz="900" u="none" strike="noStrike" dirty="0">
                          <a:effectLst/>
                        </a:rPr>
                        <a:t>채널 안내 </a:t>
                      </a:r>
                      <a:r>
                        <a:rPr lang="en-US" altLang="ko-KR" sz="900" u="none" strike="noStrike" dirty="0">
                          <a:effectLst/>
                        </a:rPr>
                        <a:t>/ GitHub </a:t>
                      </a:r>
                      <a:r>
                        <a:rPr lang="ko-KR" altLang="en-US" sz="900" u="none" strike="noStrike" dirty="0">
                          <a:effectLst/>
                        </a:rPr>
                        <a:t>참여하기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618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472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123769"/>
              </p:ext>
            </p:extLst>
          </p:nvPr>
        </p:nvGraphicFramePr>
        <p:xfrm>
          <a:off x="202171" y="987593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분류 전체보기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트리관리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화살표 모양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   ,    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접기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펼치기 기능 구현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삼지창 모양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   )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위아래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 변경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상위메뉴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하위메뉴 공간에서 각자 위치 이동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추가 및 생성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  <a:r>
                        <a:rPr lang="ko-KR" altLang="en-US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상위 카테고리명 옆에 마우스 오버 시 추가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버튼 나타남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클릭 시 ②번과 같은 빈 텍스트 박스 생성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en-US" altLang="ko-KR" sz="10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Case 2.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추가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버튼 클릭 시 ②번 텍스트 박스 생성 및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커서 활성화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 버튼 클릭하면 최상위 카테고리가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생성되며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삼지창 모양으로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 이동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 박스에 카테고리명 입력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 구분 후 확인버튼 클릭 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텍스트 박스는 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비활성화 되며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Drag&amp;Drop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상위 혹은 하위 카테고리로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신규 카테고리 생성 및 이동 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수정 및 변경 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관리 의 카테고리에도 해당사항 변경 적용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E87B1F19-E0D6-646F-5060-11019FFBF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2" t="7978" r="4780" b="8251"/>
          <a:stretch/>
        </p:blipFill>
        <p:spPr>
          <a:xfrm>
            <a:off x="219589" y="1036319"/>
            <a:ext cx="9255338" cy="5273082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카테고리 관리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UI-KMS-002-01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50AA14-2B81-FBCE-AA0E-D32F26481623}"/>
              </a:ext>
            </a:extLst>
          </p:cNvPr>
          <p:cNvSpPr/>
          <p:nvPr/>
        </p:nvSpPr>
        <p:spPr>
          <a:xfrm>
            <a:off x="427458" y="1440231"/>
            <a:ext cx="7586820" cy="356499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64D4D82-1609-55BD-234C-5C6BCB6E2174}"/>
              </a:ext>
            </a:extLst>
          </p:cNvPr>
          <p:cNvSpPr/>
          <p:nvPr/>
        </p:nvSpPr>
        <p:spPr>
          <a:xfrm>
            <a:off x="7826289" y="130876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33E671-5DE0-1619-63F9-367B0358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848" y="1728441"/>
            <a:ext cx="129886" cy="1558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BE3817-9705-8C4B-6AF4-DBB7BF19D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624" y="1745219"/>
            <a:ext cx="149566" cy="1338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1AD594-745F-0961-D6B5-EA2425AF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361" y="2061141"/>
            <a:ext cx="118078" cy="1338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918DBF-7A33-C569-D6C7-6323CCBB4A1E}"/>
              </a:ext>
            </a:extLst>
          </p:cNvPr>
          <p:cNvSpPr/>
          <p:nvPr/>
        </p:nvSpPr>
        <p:spPr>
          <a:xfrm>
            <a:off x="427458" y="5208557"/>
            <a:ext cx="8636452" cy="66184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BE6477-9DD7-190F-1DF1-F306D5A22FCA}"/>
              </a:ext>
            </a:extLst>
          </p:cNvPr>
          <p:cNvSpPr/>
          <p:nvPr/>
        </p:nvSpPr>
        <p:spPr>
          <a:xfrm>
            <a:off x="8913928" y="501740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324AC8-F346-6DBC-F19F-0EFA9473C10A}"/>
              </a:ext>
            </a:extLst>
          </p:cNvPr>
          <p:cNvSpPr/>
          <p:nvPr/>
        </p:nvSpPr>
        <p:spPr>
          <a:xfrm>
            <a:off x="3698467" y="598969"/>
            <a:ext cx="266851" cy="2668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84211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4E651BA-76E4-DCFA-EBBC-A386E9DF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" t="7895" r="5274" b="7895"/>
          <a:stretch/>
        </p:blipFill>
        <p:spPr>
          <a:xfrm>
            <a:off x="240145" y="1039848"/>
            <a:ext cx="9214248" cy="5328958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카테고리 관리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UI-KMS-002-01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424593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9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제목에 마우스 오버 하면 버튼 표현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추가기능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상위에서 하위로 추가 가능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하위 카테고리에서는 추가버튼 없음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아래 카테고리 추가 버튼을 통해 추가 가능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이름 수정 및 공개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변경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클릭 시 텍스트박스에 카테고리명 불러오며 ③ 활성화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 활성화는 카테고리에 글이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개일 때 버튼 활성화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범위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전체 카테고리 조회 가능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비공개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관리자만 조회 및 관리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</a:pP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5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 버튼</a:t>
                      </a:r>
                      <a:endParaRPr lang="en-US" altLang="ko-KR" sz="105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초기화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내용이 변경되었습니다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메시지창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 또는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 누르면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관리 및 통합검색창 페이지의 카테고리 새로 고침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변경된 내용 적용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F97EC2-CCA5-BFF7-1C62-17AAD752F595}"/>
              </a:ext>
            </a:extLst>
          </p:cNvPr>
          <p:cNvSpPr/>
          <p:nvPr/>
        </p:nvSpPr>
        <p:spPr>
          <a:xfrm>
            <a:off x="3832404" y="5981751"/>
            <a:ext cx="1866920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BE6477-9DD7-190F-1DF1-F306D5A22FCA}"/>
              </a:ext>
            </a:extLst>
          </p:cNvPr>
          <p:cNvSpPr/>
          <p:nvPr/>
        </p:nvSpPr>
        <p:spPr>
          <a:xfrm>
            <a:off x="5531924" y="581074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DAA093-65AC-D0BE-64E5-CE7DEB92C471}"/>
              </a:ext>
            </a:extLst>
          </p:cNvPr>
          <p:cNvSpPr/>
          <p:nvPr/>
        </p:nvSpPr>
        <p:spPr>
          <a:xfrm>
            <a:off x="6932022" y="5251269"/>
            <a:ext cx="1227909" cy="4528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CF1294-A95B-3027-1AF3-D485F8622E7F}"/>
              </a:ext>
            </a:extLst>
          </p:cNvPr>
          <p:cNvSpPr/>
          <p:nvPr/>
        </p:nvSpPr>
        <p:spPr>
          <a:xfrm>
            <a:off x="7992531" y="5057742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32CDF6-AAE2-F313-7922-194F932FFA07}"/>
              </a:ext>
            </a:extLst>
          </p:cNvPr>
          <p:cNvSpPr/>
          <p:nvPr/>
        </p:nvSpPr>
        <p:spPr>
          <a:xfrm>
            <a:off x="8307899" y="1643562"/>
            <a:ext cx="914216" cy="6933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5079857-F642-0FC0-EF8B-D309E5CD8B34}"/>
              </a:ext>
            </a:extLst>
          </p:cNvPr>
          <p:cNvSpPr/>
          <p:nvPr/>
        </p:nvSpPr>
        <p:spPr>
          <a:xfrm>
            <a:off x="9054715" y="144023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7457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597765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9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통합검색창의 검색 결과 내용에서 제목 클릭 시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[3.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상세내용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페이지로 이동 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글의 카테고리명 표시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(1depth)</a:t>
                      </a: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공유기능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인스타그램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트위터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카카오톡으로 공유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우측 아이콘은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복사기능 구현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 클릭 시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글의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복사가 되어 선택한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링크 형태로 글 업로드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복사 아이콘 클릭 시 해당 내용 링크가 복사가 되어 다른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활성화된 텍스트창에서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붙여넣기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기능으로 구현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 버튼</a:t>
                      </a:r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선택한 게시글의 해당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내용을 복사하여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editor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팝업으로 표현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[1.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화면의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검색결과 목록으로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21EF139-2B0A-B591-E330-F6296B4A8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4893" r="5062" b="4832"/>
          <a:stretch/>
        </p:blipFill>
        <p:spPr>
          <a:xfrm>
            <a:off x="229955" y="1030341"/>
            <a:ext cx="9241215" cy="5504684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상세내용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7F8C6B-1F0D-18AE-D4D2-D8EE71124069}"/>
              </a:ext>
            </a:extLst>
          </p:cNvPr>
          <p:cNvSpPr/>
          <p:nvPr/>
        </p:nvSpPr>
        <p:spPr>
          <a:xfrm>
            <a:off x="370426" y="1316010"/>
            <a:ext cx="1282205" cy="26950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D232701-FE6D-D9AB-4770-4C941725CDC7}"/>
              </a:ext>
            </a:extLst>
          </p:cNvPr>
          <p:cNvSpPr/>
          <p:nvPr/>
        </p:nvSpPr>
        <p:spPr>
          <a:xfrm>
            <a:off x="229955" y="105444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2557F2-CF6A-6343-3BD3-B844FD838327}"/>
              </a:ext>
            </a:extLst>
          </p:cNvPr>
          <p:cNvSpPr/>
          <p:nvPr/>
        </p:nvSpPr>
        <p:spPr>
          <a:xfrm>
            <a:off x="8278608" y="3240000"/>
            <a:ext cx="1038960" cy="27265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FC3C90D-CF73-FA2C-0162-2DFB4FBF5226}"/>
              </a:ext>
            </a:extLst>
          </p:cNvPr>
          <p:cNvSpPr/>
          <p:nvPr/>
        </p:nvSpPr>
        <p:spPr>
          <a:xfrm>
            <a:off x="8097316" y="317785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7E0BDF-8629-91E4-0B80-3059AB5EEAD4}"/>
              </a:ext>
            </a:extLst>
          </p:cNvPr>
          <p:cNvSpPr/>
          <p:nvPr/>
        </p:nvSpPr>
        <p:spPr>
          <a:xfrm>
            <a:off x="7802625" y="2080297"/>
            <a:ext cx="1521142" cy="27265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9B9CF8C-2BB3-9D7F-F261-843FFAEC5C1C}"/>
              </a:ext>
            </a:extLst>
          </p:cNvPr>
          <p:cNvSpPr/>
          <p:nvPr/>
        </p:nvSpPr>
        <p:spPr>
          <a:xfrm>
            <a:off x="7710726" y="203698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676E63-9802-55AE-EC76-F557BB377BC3}"/>
              </a:ext>
            </a:extLst>
          </p:cNvPr>
          <p:cNvSpPr/>
          <p:nvPr/>
        </p:nvSpPr>
        <p:spPr>
          <a:xfrm>
            <a:off x="3698467" y="598969"/>
            <a:ext cx="266851" cy="2668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12941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1DE3D61-AC04-2A36-D996-5EB3F1B05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4893" r="5062" b="4832"/>
          <a:stretch/>
        </p:blipFill>
        <p:spPr>
          <a:xfrm>
            <a:off x="229955" y="1030341"/>
            <a:ext cx="9241215" cy="5504684"/>
          </a:xfrm>
          <a:prstGeom prst="rect">
            <a:avLst/>
          </a:prstGeom>
        </p:spPr>
      </p:pic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상세내용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UI-KMS-003-01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597765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9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태그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글쓰기 또는 수정하기의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editor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팝업창에서 등록한 키워드를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태그로 등록하여 표현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[4.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 참조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5"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답글쓰기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 버튼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답글쓰기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⑦번과 같이 댓글의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하위 댓글로 작성할 수 있게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텍스트박스 활성화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 버튼 클릭 시 새로 고침 후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⑥번과 같이 하위 댓글 작성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내용을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수정할 수 있는 활성화 되어진 텍스트 박스로 변경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등록버튼 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후 등록된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댓글을 포함하여 상세내용 표현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메시지 창으로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정말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삭제하시겠습니까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?“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알림 후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하여 댓글 삭제하여 표현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CA630D-BBC0-32C0-B5C3-016204E1455F}"/>
              </a:ext>
            </a:extLst>
          </p:cNvPr>
          <p:cNvSpPr/>
          <p:nvPr/>
        </p:nvSpPr>
        <p:spPr>
          <a:xfrm>
            <a:off x="855649" y="7492414"/>
            <a:ext cx="587230" cy="299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4A55EF-FAA0-FC41-F4AA-B0B234AE4EAD}"/>
              </a:ext>
            </a:extLst>
          </p:cNvPr>
          <p:cNvSpPr/>
          <p:nvPr/>
        </p:nvSpPr>
        <p:spPr>
          <a:xfrm>
            <a:off x="8152773" y="3767708"/>
            <a:ext cx="1038960" cy="36589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14DEF72-3385-5680-FD22-53A11D58CBF8}"/>
              </a:ext>
            </a:extLst>
          </p:cNvPr>
          <p:cNvSpPr/>
          <p:nvPr/>
        </p:nvSpPr>
        <p:spPr>
          <a:xfrm>
            <a:off x="7985373" y="364601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FE4CF-2500-FFB3-5B99-C6F5F1A0E5C1}"/>
              </a:ext>
            </a:extLst>
          </p:cNvPr>
          <p:cNvSpPr/>
          <p:nvPr/>
        </p:nvSpPr>
        <p:spPr>
          <a:xfrm>
            <a:off x="692116" y="5675071"/>
            <a:ext cx="8505816" cy="43211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3B70EDF-9DFE-A5B0-BE9A-576901460EB8}"/>
              </a:ext>
            </a:extLst>
          </p:cNvPr>
          <p:cNvSpPr/>
          <p:nvPr/>
        </p:nvSpPr>
        <p:spPr>
          <a:xfrm>
            <a:off x="423441" y="542239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EA4812-E40C-9ACB-4D27-91715F3EC92E}"/>
              </a:ext>
            </a:extLst>
          </p:cNvPr>
          <p:cNvSpPr/>
          <p:nvPr/>
        </p:nvSpPr>
        <p:spPr>
          <a:xfrm>
            <a:off x="685917" y="4227142"/>
            <a:ext cx="8505816" cy="43211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4A62B4A-C8FF-D490-AFB7-59F78240CAB1}"/>
              </a:ext>
            </a:extLst>
          </p:cNvPr>
          <p:cNvSpPr/>
          <p:nvPr/>
        </p:nvSpPr>
        <p:spPr>
          <a:xfrm>
            <a:off x="417242" y="397446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C701DD-CC9F-7209-CB72-A63A8442D91C}"/>
              </a:ext>
            </a:extLst>
          </p:cNvPr>
          <p:cNvSpPr/>
          <p:nvPr/>
        </p:nvSpPr>
        <p:spPr>
          <a:xfrm>
            <a:off x="853316" y="3211326"/>
            <a:ext cx="1956995" cy="30952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BFC01F4-5BA4-B70B-8D08-5B058B023689}"/>
              </a:ext>
            </a:extLst>
          </p:cNvPr>
          <p:cNvSpPr/>
          <p:nvPr/>
        </p:nvSpPr>
        <p:spPr>
          <a:xfrm>
            <a:off x="685917" y="303326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7026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_4.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UI-KMS-004-01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/>
        </p:nvGraphicFramePr>
        <p:xfrm>
          <a:off x="202171" y="987593"/>
          <a:ext cx="11684000" cy="5597765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9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[3.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상세내용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화면에서 수정 버튼 클릭 시 내용을 수정할 수 있도록 활성화 되어진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editor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팝업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</a:pP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제목 및 내용은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화면에서 가져와 내용을 수정할 수 있도록 텍스트박스 활성화</a:t>
                      </a:r>
                      <a:br>
                        <a:rPr lang="en-US" altLang="ko-KR" sz="105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수정 및 이동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화살표 표시 클릭으로 전체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 목록 조회 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카테고리를 적용하고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등록버튼을 클릭하면 해당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내용이 변경된 카테고리로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3"/>
                        <a:tabLst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임시저장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 버튼</a:t>
                      </a:r>
                      <a:endParaRPr lang="en-US" altLang="ko-KR" sz="105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임시저장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수정중인 내용은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변경되지 않은 카테고리에서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임시저장 되고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 결과창으로 이동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수정한 카테고리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 등 수정 완료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후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페이지로 이동 및 변경된 내용 표현</a:t>
                      </a:r>
                      <a:endParaRPr lang="en-US" altLang="ko-KR" sz="1000" b="0" i="0" u="none" strike="noStrike" kern="1200" baseline="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E33684D-055F-C676-DC86-C8B1705A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7129" r="11142" b="6878"/>
          <a:stretch/>
        </p:blipFill>
        <p:spPr>
          <a:xfrm>
            <a:off x="240145" y="1065401"/>
            <a:ext cx="9226462" cy="543606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641D0D-65E6-0644-78BD-B226353513FE}"/>
              </a:ext>
            </a:extLst>
          </p:cNvPr>
          <p:cNvSpPr/>
          <p:nvPr/>
        </p:nvSpPr>
        <p:spPr>
          <a:xfrm>
            <a:off x="473228" y="1884695"/>
            <a:ext cx="5449399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CB2FAC2-C0EE-F384-1C9D-01916392B3B9}"/>
              </a:ext>
            </a:extLst>
          </p:cNvPr>
          <p:cNvSpPr/>
          <p:nvPr/>
        </p:nvSpPr>
        <p:spPr>
          <a:xfrm>
            <a:off x="305829" y="166961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9B4EA8-2023-A326-1DCC-9B3BA70BA8BD}"/>
              </a:ext>
            </a:extLst>
          </p:cNvPr>
          <p:cNvSpPr/>
          <p:nvPr/>
        </p:nvSpPr>
        <p:spPr>
          <a:xfrm>
            <a:off x="7156685" y="1884695"/>
            <a:ext cx="2129927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E52D6E-37C1-2A1D-FC04-056B71EB4B7D}"/>
              </a:ext>
            </a:extLst>
          </p:cNvPr>
          <p:cNvSpPr/>
          <p:nvPr/>
        </p:nvSpPr>
        <p:spPr>
          <a:xfrm>
            <a:off x="6965009" y="166961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6DAED0-0933-4464-F12D-846C530BB275}"/>
              </a:ext>
            </a:extLst>
          </p:cNvPr>
          <p:cNvSpPr/>
          <p:nvPr/>
        </p:nvSpPr>
        <p:spPr>
          <a:xfrm>
            <a:off x="7675927" y="6056104"/>
            <a:ext cx="1669263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B916A1E-5E60-AC06-1995-A3E2628100ED}"/>
              </a:ext>
            </a:extLst>
          </p:cNvPr>
          <p:cNvSpPr/>
          <p:nvPr/>
        </p:nvSpPr>
        <p:spPr>
          <a:xfrm>
            <a:off x="7489540" y="5888704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AAE5DB2-88C8-0AF5-9771-57B5DC69951E}"/>
              </a:ext>
            </a:extLst>
          </p:cNvPr>
          <p:cNvSpPr/>
          <p:nvPr/>
        </p:nvSpPr>
        <p:spPr>
          <a:xfrm>
            <a:off x="3698467" y="598969"/>
            <a:ext cx="266851" cy="26685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A68DFA-5893-B62F-1FCC-2D985B6C2399}"/>
              </a:ext>
            </a:extLst>
          </p:cNvPr>
          <p:cNvSpPr/>
          <p:nvPr/>
        </p:nvSpPr>
        <p:spPr>
          <a:xfrm>
            <a:off x="1231639" y="6096625"/>
            <a:ext cx="895739" cy="280612"/>
          </a:xfrm>
          <a:prstGeom prst="rect">
            <a:avLst/>
          </a:prstGeom>
          <a:solidFill>
            <a:srgbClr val="FF0000">
              <a:alpha val="71000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BBC83-ED92-B63C-9528-EDFC90E390D2}"/>
              </a:ext>
            </a:extLst>
          </p:cNvPr>
          <p:cNvSpPr txBox="1"/>
          <p:nvPr/>
        </p:nvSpPr>
        <p:spPr>
          <a:xfrm>
            <a:off x="1506892" y="5402397"/>
            <a:ext cx="124097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기능 삭제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8E9F8C1-1198-A724-BEB4-99C8913FD012}"/>
              </a:ext>
            </a:extLst>
          </p:cNvPr>
          <p:cNvCxnSpPr>
            <a:stCxn id="6" idx="2"/>
            <a:endCxn id="5" idx="0"/>
          </p:cNvCxnSpPr>
          <p:nvPr/>
        </p:nvCxnSpPr>
        <p:spPr>
          <a:xfrm flipH="1">
            <a:off x="1679509" y="5710174"/>
            <a:ext cx="447869" cy="386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0944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5">
            <a:extLst>
              <a:ext uri="{FF2B5EF4-FFF2-40B4-BE49-F238E27FC236}">
                <a16:creationId xmlns:a16="http://schemas.microsoft.com/office/drawing/2014/main" id="{7A8A8CD5-A598-CF7F-F31A-8B7F50D961DA}"/>
              </a:ext>
            </a:extLst>
          </p:cNvPr>
          <p:cNvGraphicFramePr>
            <a:graphicFrameLocks noGrp="1"/>
          </p:cNvGraphicFramePr>
          <p:nvPr/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KMS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기능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_4.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UI-KMS-004-01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Group 51">
            <a:extLst>
              <a:ext uri="{FF2B5EF4-FFF2-40B4-BE49-F238E27FC236}">
                <a16:creationId xmlns:a16="http://schemas.microsoft.com/office/drawing/2014/main" id="{2F840A8E-93E3-2D70-48A7-1293D1B67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10568"/>
              </p:ext>
            </p:extLst>
          </p:nvPr>
        </p:nvGraphicFramePr>
        <p:xfrm>
          <a:off x="202171" y="987593"/>
          <a:ext cx="11684000" cy="5597765"/>
        </p:xfrm>
        <a:graphic>
          <a:graphicData uri="http://schemas.openxmlformats.org/drawingml/2006/table">
            <a:tbl>
              <a:tblPr/>
              <a:tblGrid>
                <a:gridCol w="9291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99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바탕체" pitchFamily="17" charset="-127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07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304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</a:pP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댓글허용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sng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엮인글</a:t>
                      </a:r>
                      <a:r>
                        <a:rPr lang="ko-KR" altLang="en-US" sz="1100" b="1" i="0" u="none" strike="sng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허용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알림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댓글허용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수정하거나 작성한 글에 대해 로그인 한 사용자가 댓글을 달 수 있게 허용하는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체크박스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알림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수정하거나 작성한 글에 대해 메인 화면의 알림 표시로 댓글이 작성되었을 때 알림 표현 여부 체크박스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공개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글을 전체 사용자가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미로그인 포함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조회할 수 있는지 여부 체크</a:t>
                      </a:r>
                      <a:br>
                        <a:rPr lang="en-US" altLang="ko-KR" sz="105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 startAt="5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태그 등록</a:t>
                      </a:r>
                      <a:endParaRPr lang="en-US" altLang="ko-KR" sz="11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 내용과 연관된 키워드를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쉼표를 통해 작성하여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버튼으로 등록하여 검색 시 </a:t>
                      </a:r>
                      <a:b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키워드로 전체 내용 조회를 가능하게 하는 기능</a:t>
                      </a: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03200" marR="0" lvl="0" indent="-1728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맑은 고딕" panose="020B0503020000020004" pitchFamily="50" charset="-127"/>
                        <a:buChar char="－"/>
                        <a:tabLst/>
                        <a:defRPr/>
                      </a:pP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[3.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상세내용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등록한 태그를 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‘#’ 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모양 이후 키워드로 확인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#</a:t>
                      </a: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패키징</a:t>
                      </a:r>
                      <a:r>
                        <a:rPr lang="en-US" altLang="ko-KR" sz="10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4018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E33684D-055F-C676-DC86-C8B1705AA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7129" r="11142" b="6878"/>
          <a:stretch/>
        </p:blipFill>
        <p:spPr>
          <a:xfrm>
            <a:off x="240145" y="1065401"/>
            <a:ext cx="9226462" cy="543606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9B4EA8-2023-A326-1DCC-9B3BA70BA8BD}"/>
              </a:ext>
            </a:extLst>
          </p:cNvPr>
          <p:cNvSpPr/>
          <p:nvPr/>
        </p:nvSpPr>
        <p:spPr>
          <a:xfrm>
            <a:off x="496986" y="6063934"/>
            <a:ext cx="2638100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0E52D6E-37C1-2A1D-FC04-056B71EB4B7D}"/>
              </a:ext>
            </a:extLst>
          </p:cNvPr>
          <p:cNvSpPr/>
          <p:nvPr/>
        </p:nvSpPr>
        <p:spPr>
          <a:xfrm>
            <a:off x="305310" y="5848855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6DAED0-0933-4464-F12D-846C530BB275}"/>
              </a:ext>
            </a:extLst>
          </p:cNvPr>
          <p:cNvSpPr/>
          <p:nvPr/>
        </p:nvSpPr>
        <p:spPr>
          <a:xfrm>
            <a:off x="3548064" y="6063934"/>
            <a:ext cx="3269945" cy="33480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B916A1E-5E60-AC06-1995-A3E2628100ED}"/>
              </a:ext>
            </a:extLst>
          </p:cNvPr>
          <p:cNvSpPr/>
          <p:nvPr/>
        </p:nvSpPr>
        <p:spPr>
          <a:xfrm>
            <a:off x="3361677" y="587040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38CEEF-6423-EA7A-8318-88A6CEB9B062}"/>
              </a:ext>
            </a:extLst>
          </p:cNvPr>
          <p:cNvSpPr/>
          <p:nvPr/>
        </p:nvSpPr>
        <p:spPr>
          <a:xfrm>
            <a:off x="1231639" y="6096625"/>
            <a:ext cx="895739" cy="280612"/>
          </a:xfrm>
          <a:prstGeom prst="rect">
            <a:avLst/>
          </a:prstGeom>
          <a:solidFill>
            <a:srgbClr val="FF0000">
              <a:alpha val="71000"/>
            </a:srgb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61903-356A-6383-9392-E5AF0C67DD82}"/>
              </a:ext>
            </a:extLst>
          </p:cNvPr>
          <p:cNvSpPr txBox="1"/>
          <p:nvPr/>
        </p:nvSpPr>
        <p:spPr>
          <a:xfrm>
            <a:off x="1506892" y="5402397"/>
            <a:ext cx="124097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기능 삭제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439452-25C6-927B-7FBD-16045A2FCE8D}"/>
              </a:ext>
            </a:extLst>
          </p:cNvPr>
          <p:cNvCxnSpPr>
            <a:stCxn id="8" idx="2"/>
            <a:endCxn id="6" idx="0"/>
          </p:cNvCxnSpPr>
          <p:nvPr/>
        </p:nvCxnSpPr>
        <p:spPr>
          <a:xfrm flipH="1">
            <a:off x="1679509" y="5710174"/>
            <a:ext cx="447869" cy="386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73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AD3F96F-CB68-FE83-4AAC-264B0E5CC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74785" y="267700"/>
            <a:ext cx="3801041" cy="313932"/>
          </a:xfrm>
        </p:spPr>
        <p:txBody>
          <a:bodyPr/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KMS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오픈소스 플랫폼 개발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9AA04296-67E7-8752-9FC0-FC853E126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153" y="821268"/>
            <a:ext cx="1598194" cy="332399"/>
          </a:xfrm>
        </p:spPr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화면목록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9D0E892-1F3E-F1F9-1030-0DE8BBB9C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577277"/>
              </p:ext>
            </p:extLst>
          </p:nvPr>
        </p:nvGraphicFramePr>
        <p:xfrm>
          <a:off x="612457" y="1412363"/>
          <a:ext cx="10967085" cy="5036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924">
                  <a:extLst>
                    <a:ext uri="{9D8B030D-6E8A-4147-A177-3AD203B41FA5}">
                      <a16:colId xmlns:a16="http://schemas.microsoft.com/office/drawing/2014/main" val="2644450332"/>
                    </a:ext>
                  </a:extLst>
                </a:gridCol>
                <a:gridCol w="1066279">
                  <a:extLst>
                    <a:ext uri="{9D8B030D-6E8A-4147-A177-3AD203B41FA5}">
                      <a16:colId xmlns:a16="http://schemas.microsoft.com/office/drawing/2014/main" val="2080764154"/>
                    </a:ext>
                  </a:extLst>
                </a:gridCol>
                <a:gridCol w="1841257">
                  <a:extLst>
                    <a:ext uri="{9D8B030D-6E8A-4147-A177-3AD203B41FA5}">
                      <a16:colId xmlns:a16="http://schemas.microsoft.com/office/drawing/2014/main" val="435854698"/>
                    </a:ext>
                  </a:extLst>
                </a:gridCol>
                <a:gridCol w="2025613">
                  <a:extLst>
                    <a:ext uri="{9D8B030D-6E8A-4147-A177-3AD203B41FA5}">
                      <a16:colId xmlns:a16="http://schemas.microsoft.com/office/drawing/2014/main" val="2275675178"/>
                    </a:ext>
                  </a:extLst>
                </a:gridCol>
                <a:gridCol w="4051225">
                  <a:extLst>
                    <a:ext uri="{9D8B030D-6E8A-4147-A177-3AD203B41FA5}">
                      <a16:colId xmlns:a16="http://schemas.microsoft.com/office/drawing/2014/main" val="732089846"/>
                    </a:ext>
                  </a:extLst>
                </a:gridCol>
                <a:gridCol w="1100787">
                  <a:extLst>
                    <a:ext uri="{9D8B030D-6E8A-4147-A177-3AD203B41FA5}">
                      <a16:colId xmlns:a16="http://schemas.microsoft.com/office/drawing/2014/main" val="1001457079"/>
                    </a:ext>
                  </a:extLst>
                </a:gridCol>
              </a:tblGrid>
              <a:tr h="29424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Screen ID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 err="1">
                          <a:effectLst/>
                        </a:rPr>
                        <a:t>화면명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</a:rPr>
                        <a:t>비고</a:t>
                      </a:r>
                      <a:endParaRPr lang="ko-KR" altLang="en-US" sz="900" b="0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77393"/>
                  </a:ext>
                </a:extLst>
              </a:tr>
              <a:tr h="263434"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상단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(SNB)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회원가입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475850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찾기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1739331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회원가입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메인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개인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기업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688291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UI-KMS-006-04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>
                          <a:effectLst/>
                        </a:rPr>
                        <a:t>회원가입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개인회원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246305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dirty="0">
                          <a:effectLst/>
                        </a:rPr>
                        <a:t>UI-KMS-006-05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dirty="0">
                          <a:effectLst/>
                        </a:rPr>
                        <a:t>회원가입 화면 </a:t>
                      </a:r>
                      <a:r>
                        <a:rPr lang="en-US" altLang="ko-KR" sz="900" u="none" strike="noStrike" dirty="0">
                          <a:effectLst/>
                        </a:rPr>
                        <a:t>– </a:t>
                      </a:r>
                      <a:r>
                        <a:rPr lang="ko-KR" altLang="en-US" sz="900" u="none" strike="noStrike" dirty="0">
                          <a:effectLst/>
                        </a:rPr>
                        <a:t>법인회원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684125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1-3.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알림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dirty="0">
                          <a:effectLst/>
                        </a:rPr>
                        <a:t>UI-KMS-007-01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시 화면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169676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7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6-1.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기본정보 조회 및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521092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180000" algn="l" rtl="0" fontAlgn="ctr"/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UI-KMS-008-02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계정 기본정보 조회 및 수정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법인회원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60415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활동정보보기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활동 정보 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438135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UI-KMS-008-04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비밀번호 변경 및 탈퇴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763986"/>
                  </a:ext>
                </a:extLst>
              </a:tr>
              <a:tr h="263434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관리자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endParaRPr lang="ko-KR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UI-KMS-010-00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900" u="none" strike="noStrike" dirty="0">
                          <a:effectLst/>
                        </a:rPr>
                        <a:t>메인 페이지 화면</a:t>
                      </a:r>
                      <a:r>
                        <a:rPr lang="en-US" altLang="ko-KR" sz="900" u="none" strike="noStrike" dirty="0">
                          <a:effectLst/>
                        </a:rPr>
                        <a:t> (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02643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맑은 고딕" panose="020B0503020000020004" pitchFamily="50" charset="-127"/>
                        </a:rPr>
                        <a:t>관리자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UI-KMS-011-01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관리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151792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기업회원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UI-KMS-011-02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 관리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479959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통계관리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UI-KMS-012-01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키워드별 등 컨텐츠 현황 통계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5042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다운로드 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UI-KMS-012-02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프로그램 다운로드 현황 통계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600137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 접속 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UI-KMS-012-03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기업회원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미로그인 회원 별 접속 현황 및 사용시간 통계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519724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컨텐츠 관리</a:t>
                      </a:r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UI-KMS-013-01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파라미터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키워드 등 관리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126819"/>
                  </a:ext>
                </a:extLst>
              </a:tr>
              <a:tr h="263434"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 관리</a:t>
                      </a:r>
                      <a:endParaRPr lang="ko-KR" altLang="en-US" sz="9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UI-KMS-013-02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0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 별 게시글 필터링 등 관리</a:t>
                      </a: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87" marR="7087" marT="7087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808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28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208878"/>
              </p:ext>
            </p:extLst>
          </p:nvPr>
        </p:nvGraphicFramePr>
        <p:xfrm>
          <a:off x="240145" y="989684"/>
          <a:ext cx="11682538" cy="5643714"/>
        </p:xfrm>
        <a:graphic>
          <a:graphicData uri="http://schemas.openxmlformats.org/drawingml/2006/table">
            <a:tbl>
              <a:tblPr/>
              <a:tblGrid>
                <a:gridCol w="7158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2963">
                  <a:extLst>
                    <a:ext uri="{9D8B030D-6E8A-4147-A177-3AD203B41FA5}">
                      <a16:colId xmlns:a16="http://schemas.microsoft.com/office/drawing/2014/main" val="126614290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842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통합검색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검색어는 스페이스 입력 시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”AND”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시행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검색어 길이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한글기준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제한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인기 검색어는 최근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TOP 3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검색을 보여주되 관리자가 승인하는 키워드만 표시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상단메뉴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마우스오버 시 각 항목 전체 메뉴를 한번에 보여줄 것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메뉴는 메뉴구조도 참고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배너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2]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오픈소스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ASKOS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사이트 이동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상세페이지 링크연결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 창 연결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(https://askos.co.kr/questions/list)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최신버전 하모니카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OS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다운로드 및 상세안내 배너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(https://hamonikr.org/download_HANLA)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페이지 경우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하모니카 유튜브는 페이지가 넘어가면 클릭할 수 있게 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 연결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B50BE6B-226D-09A9-347B-536ED3A0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4068" r="1952"/>
          <a:stretch/>
        </p:blipFill>
        <p:spPr>
          <a:xfrm>
            <a:off x="250213" y="1485023"/>
            <a:ext cx="6863496" cy="5066779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12161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20713D-40C0-7C16-ADC8-9037285F447A}"/>
              </a:ext>
            </a:extLst>
          </p:cNvPr>
          <p:cNvSpPr/>
          <p:nvPr/>
        </p:nvSpPr>
        <p:spPr>
          <a:xfrm>
            <a:off x="653478" y="1816258"/>
            <a:ext cx="6312118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5A9739-5ABD-A770-7F18-A09296BD8590}"/>
              </a:ext>
            </a:extLst>
          </p:cNvPr>
          <p:cNvSpPr/>
          <p:nvPr/>
        </p:nvSpPr>
        <p:spPr>
          <a:xfrm>
            <a:off x="2095890" y="1491367"/>
            <a:ext cx="3717681" cy="317003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663E3B-83CB-3AAC-2F6D-3BA689533116}"/>
              </a:ext>
            </a:extLst>
          </p:cNvPr>
          <p:cNvSpPr/>
          <p:nvPr/>
        </p:nvSpPr>
        <p:spPr>
          <a:xfrm>
            <a:off x="653478" y="2203162"/>
            <a:ext cx="4656754" cy="80483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F6EC756-DB24-F386-DD97-6FE886D9F7A5}"/>
              </a:ext>
            </a:extLst>
          </p:cNvPr>
          <p:cNvSpPr>
            <a:spLocks/>
          </p:cNvSpPr>
          <p:nvPr/>
        </p:nvSpPr>
        <p:spPr>
          <a:xfrm>
            <a:off x="1866569" y="149800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24446F9-47B6-DBDD-F88D-71E247F4EBF9}"/>
              </a:ext>
            </a:extLst>
          </p:cNvPr>
          <p:cNvSpPr/>
          <p:nvPr/>
        </p:nvSpPr>
        <p:spPr>
          <a:xfrm>
            <a:off x="437978" y="166338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8AB5BBF-0AD0-135E-06B1-4B157FD8FB96}"/>
              </a:ext>
            </a:extLst>
          </p:cNvPr>
          <p:cNvSpPr>
            <a:spLocks/>
          </p:cNvSpPr>
          <p:nvPr/>
        </p:nvSpPr>
        <p:spPr>
          <a:xfrm>
            <a:off x="437977" y="216455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A00098-D8F7-9C85-C1B1-DD101A119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7" y="4789105"/>
            <a:ext cx="1469663" cy="41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DA18F-5F8C-C000-748D-F5C9C6986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13" y="1445273"/>
            <a:ext cx="2193470" cy="5169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7DE1818-F78C-55C4-8936-D5E2086E9E4D}"/>
              </a:ext>
            </a:extLst>
          </p:cNvPr>
          <p:cNvSpPr/>
          <p:nvPr/>
        </p:nvSpPr>
        <p:spPr>
          <a:xfrm>
            <a:off x="7545111" y="4243399"/>
            <a:ext cx="1934606" cy="31788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6B0183-862F-6DD7-98E6-8AAF4DC20866}"/>
              </a:ext>
            </a:extLst>
          </p:cNvPr>
          <p:cNvSpPr/>
          <p:nvPr/>
        </p:nvSpPr>
        <p:spPr>
          <a:xfrm>
            <a:off x="7545385" y="1966390"/>
            <a:ext cx="1934332" cy="159054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796C07D-E26B-D059-1A27-908AAA7072E9}"/>
              </a:ext>
            </a:extLst>
          </p:cNvPr>
          <p:cNvSpPr>
            <a:spLocks/>
          </p:cNvSpPr>
          <p:nvPr/>
        </p:nvSpPr>
        <p:spPr>
          <a:xfrm>
            <a:off x="7435680" y="18500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28EC6-241C-9624-D709-204910EF60DF}"/>
              </a:ext>
            </a:extLst>
          </p:cNvPr>
          <p:cNvSpPr/>
          <p:nvPr/>
        </p:nvSpPr>
        <p:spPr>
          <a:xfrm>
            <a:off x="7545111" y="3755125"/>
            <a:ext cx="1934606" cy="43794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2448BC9-1A05-8F81-57D9-E4E7927746CE}"/>
              </a:ext>
            </a:extLst>
          </p:cNvPr>
          <p:cNvSpPr>
            <a:spLocks/>
          </p:cNvSpPr>
          <p:nvPr/>
        </p:nvSpPr>
        <p:spPr>
          <a:xfrm>
            <a:off x="9278983" y="3489149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2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D6CDC3-F690-08E8-3335-90AEE0AF15AB}"/>
              </a:ext>
            </a:extLst>
          </p:cNvPr>
          <p:cNvSpPr/>
          <p:nvPr/>
        </p:nvSpPr>
        <p:spPr>
          <a:xfrm>
            <a:off x="7415131" y="408151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1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AB6D3166-75D2-D32A-FAE6-F0ED1D6A2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369153"/>
              </p:ext>
            </p:extLst>
          </p:nvPr>
        </p:nvGraphicFramePr>
        <p:xfrm>
          <a:off x="10096110" y="1359104"/>
          <a:ext cx="1364343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4343">
                  <a:extLst>
                    <a:ext uri="{9D8B030D-6E8A-4147-A177-3AD203B41FA5}">
                      <a16:colId xmlns:a16="http://schemas.microsoft.com/office/drawing/2014/main" val="3930790819"/>
                    </a:ext>
                  </a:extLst>
                </a:gridCol>
              </a:tblGrid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 </a:t>
                      </a:r>
                      <a:r>
                        <a:rPr lang="ko-KR" altLang="en-US" sz="1000" b="1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홈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51477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다운로드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99864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63775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가이드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36427"/>
                  </a:ext>
                </a:extLst>
              </a:tr>
              <a:tr h="189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사용자 참여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1997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444FF95-2107-6176-5A7D-071C8A526266}"/>
              </a:ext>
            </a:extLst>
          </p:cNvPr>
          <p:cNvSpPr txBox="1"/>
          <p:nvPr/>
        </p:nvSpPr>
        <p:spPr>
          <a:xfrm>
            <a:off x="10319031" y="1359104"/>
            <a:ext cx="262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39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1">
            <a:extLst>
              <a:ext uri="{FF2B5EF4-FFF2-40B4-BE49-F238E27FC236}">
                <a16:creationId xmlns:a16="http://schemas.microsoft.com/office/drawing/2014/main" id="{1D711DD3-F79C-6977-3FAF-9B2083BA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25098"/>
              </p:ext>
            </p:extLst>
          </p:nvPr>
        </p:nvGraphicFramePr>
        <p:xfrm>
          <a:off x="242473" y="990072"/>
          <a:ext cx="11682538" cy="5582178"/>
        </p:xfrm>
        <a:graphic>
          <a:graphicData uri="http://schemas.openxmlformats.org/drawingml/2006/table">
            <a:tbl>
              <a:tblPr/>
              <a:tblGrid>
                <a:gridCol w="7165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902">
                  <a:extLst>
                    <a:ext uri="{9D8B030D-6E8A-4147-A177-3AD203B41FA5}">
                      <a16:colId xmlns:a16="http://schemas.microsoft.com/office/drawing/2014/main" val="3379209766"/>
                    </a:ext>
                  </a:extLst>
                </a:gridCol>
                <a:gridCol w="228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설명</a:t>
                      </a:r>
                    </a:p>
                  </a:txBody>
                  <a:tcPr marT="45725" marB="45725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37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앱</a:t>
                      </a:r>
                    </a:p>
                  </a:txBody>
                  <a:tcPr marT="45725" marB="45725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b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로그인 또는 회원가입 버튼 클릭 시 새로운 페이지 오픈</a:t>
                      </a:r>
                      <a:endParaRPr kumimoji="0" lang="en-US" altLang="ko-K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4"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하모니카 유튜브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b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링크 연결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바로보기 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https://youtu.be/5XNBX_c8drk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6"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질문과답변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자유게시판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새로운 댓글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b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활성화된 커뮤니티 게시판 위주로 메인 화면에 보여줌</a:t>
                      </a:r>
                      <a:b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제목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조회수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댓글 수 표시</a:t>
                      </a:r>
                      <a:b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신규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(new)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게시글 표시</a:t>
                      </a:r>
                      <a:b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섹션 당 게시글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개까지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6"/>
                      </a:pPr>
                      <a:r>
                        <a:rPr lang="en-US" altLang="ko-KR" sz="1000" b="1" dirty="0"/>
                        <a:t>[</a:t>
                      </a:r>
                      <a:r>
                        <a:rPr lang="ko-KR" altLang="en-US" sz="1000" b="1" dirty="0"/>
                        <a:t>하모니카 사용자 가이드</a:t>
                      </a:r>
                      <a:r>
                        <a:rPr lang="en-US" altLang="ko-KR" sz="1000" b="1" dirty="0"/>
                        <a:t>/</a:t>
                      </a:r>
                      <a:r>
                        <a:rPr lang="ko-KR" altLang="en-US" sz="1000" b="1" dirty="0" err="1"/>
                        <a:t>자주하는질문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FAQ/</a:t>
                      </a:r>
                      <a:r>
                        <a:rPr lang="ko-KR" altLang="en-US" sz="1000" b="1" dirty="0"/>
                        <a:t>하모니카 </a:t>
                      </a:r>
                      <a:r>
                        <a:rPr lang="ko-KR" altLang="en-US" sz="1000" b="1" dirty="0" err="1"/>
                        <a:t>활용팁</a:t>
                      </a:r>
                      <a:r>
                        <a:rPr lang="en-US" altLang="ko-KR" sz="1000" b="1" dirty="0"/>
                        <a:t>/</a:t>
                      </a:r>
                      <a:br>
                        <a:rPr lang="en-US" altLang="ko-KR" sz="1000" b="1" dirty="0"/>
                      </a:br>
                      <a:r>
                        <a:rPr lang="ko-KR" altLang="en-US" sz="1000" b="1" dirty="0"/>
                        <a:t>하모니카 도입사례 배너</a:t>
                      </a:r>
                      <a:r>
                        <a:rPr lang="en-US" altLang="ko-KR" sz="1000" b="1" dirty="0"/>
                        <a:t>]</a:t>
                      </a:r>
                      <a:br>
                        <a:rPr lang="en-US" altLang="ko-KR" sz="10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5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사용자가이드 링크연결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https://docs.hamonikr.org/hamonikr-5.0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자주하는질문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FAQ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링크 연결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(https://docs.hamonikr.org/hamonikr-5.0/faq)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하모니카 </a:t>
                      </a:r>
                      <a:r>
                        <a:rPr lang="ko-KR" altLang="en-US" sz="9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활용팁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(https://docs.hamonikr.org/hamonikr-5.0/tips)</a:t>
                      </a:r>
                      <a:b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하모니카 도입사례 링크연결</a:t>
                      </a:r>
                      <a:b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(https://hamonikr.org/board_nLnK17)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lnSpc>
                          <a:spcPct val="120000"/>
                        </a:lnSpc>
                        <a:buFont typeface="+mj-ea"/>
                        <a:buAutoNum type="circleNumDbPlain" startAt="6"/>
                      </a:pP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5" marB="45725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E96E7A4-04D4-706E-F9CD-497D7D65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t="4068" r="1952"/>
          <a:stretch/>
        </p:blipFill>
        <p:spPr>
          <a:xfrm>
            <a:off x="317325" y="1334022"/>
            <a:ext cx="6989486" cy="5192614"/>
          </a:xfrm>
          <a:prstGeom prst="rect">
            <a:avLst/>
          </a:prstGeom>
        </p:spPr>
      </p:pic>
      <p:graphicFrame>
        <p:nvGraphicFramePr>
          <p:cNvPr id="21" name="Group 35">
            <a:extLst>
              <a:ext uri="{FF2B5EF4-FFF2-40B4-BE49-F238E27FC236}">
                <a16:creationId xmlns:a16="http://schemas.microsoft.com/office/drawing/2014/main" id="{10C38980-7153-07C6-52B6-247F03E6D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872046"/>
              </p:ext>
            </p:extLst>
          </p:nvPr>
        </p:nvGraphicFramePr>
        <p:xfrm>
          <a:off x="240145" y="548600"/>
          <a:ext cx="11682537" cy="360050"/>
        </p:xfrm>
        <a:graphic>
          <a:graphicData uri="http://schemas.openxmlformats.org/drawingml/2006/table">
            <a:tbl>
              <a:tblPr/>
              <a:tblGrid>
                <a:gridCol w="150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4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업무구분</a:t>
                      </a: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홈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(2)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UI-KMS-001-00</a:t>
                      </a:r>
                      <a:endParaRPr lang="ko-KR" altLang="en-US" sz="1000" dirty="0"/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메인 페이지 화면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미로그인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T="45839" marB="45839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5A9739-5ABD-A770-7F18-A09296BD8590}"/>
              </a:ext>
            </a:extLst>
          </p:cNvPr>
          <p:cNvSpPr/>
          <p:nvPr/>
        </p:nvSpPr>
        <p:spPr>
          <a:xfrm>
            <a:off x="660347" y="2949468"/>
            <a:ext cx="4580317" cy="298731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DA2BC2A-CCC0-A0DC-0B86-0BC2045BCCC2}"/>
              </a:ext>
            </a:extLst>
          </p:cNvPr>
          <p:cNvSpPr>
            <a:spLocks/>
          </p:cNvSpPr>
          <p:nvPr/>
        </p:nvSpPr>
        <p:spPr>
          <a:xfrm>
            <a:off x="602533" y="2786461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B43601-4E1D-D46A-FCDA-64E966C51878}"/>
              </a:ext>
            </a:extLst>
          </p:cNvPr>
          <p:cNvSpPr/>
          <p:nvPr/>
        </p:nvSpPr>
        <p:spPr>
          <a:xfrm>
            <a:off x="5298479" y="2949468"/>
            <a:ext cx="1652860" cy="123835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B604D18-7C2A-2A5D-80FB-B015B54E169D}"/>
              </a:ext>
            </a:extLst>
          </p:cNvPr>
          <p:cNvSpPr>
            <a:spLocks/>
          </p:cNvSpPr>
          <p:nvPr/>
        </p:nvSpPr>
        <p:spPr>
          <a:xfrm>
            <a:off x="6794275" y="2881177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7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5F5D18F-AB2C-9878-515B-6B2679321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111" y="4709336"/>
            <a:ext cx="1452194" cy="413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D38210-E871-3BAA-A57F-E6C0010C3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02" y="1352994"/>
            <a:ext cx="2193470" cy="51695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8E53DE-E255-4FBF-6FC5-C420C6955811}"/>
              </a:ext>
            </a:extLst>
          </p:cNvPr>
          <p:cNvSpPr/>
          <p:nvPr/>
        </p:nvSpPr>
        <p:spPr>
          <a:xfrm>
            <a:off x="7540248" y="4709336"/>
            <a:ext cx="1964480" cy="17846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51B019-09F2-3697-2D96-7E1976692224}"/>
              </a:ext>
            </a:extLst>
          </p:cNvPr>
          <p:cNvSpPr>
            <a:spLocks/>
          </p:cNvSpPr>
          <p:nvPr/>
        </p:nvSpPr>
        <p:spPr>
          <a:xfrm>
            <a:off x="7428702" y="4475106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582DA2-5CE4-B47B-9A6F-9078D309D90E}"/>
              </a:ext>
            </a:extLst>
          </p:cNvPr>
          <p:cNvSpPr/>
          <p:nvPr/>
        </p:nvSpPr>
        <p:spPr>
          <a:xfrm>
            <a:off x="5289509" y="2039799"/>
            <a:ext cx="1592197" cy="9718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C51929-8F1F-400A-88DF-0F5E86385939}"/>
              </a:ext>
            </a:extLst>
          </p:cNvPr>
          <p:cNvSpPr/>
          <p:nvPr/>
        </p:nvSpPr>
        <p:spPr>
          <a:xfrm>
            <a:off x="5928220" y="1376208"/>
            <a:ext cx="945097" cy="282699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8433210-D60D-35A6-4DFC-055338AFBDB0}"/>
              </a:ext>
            </a:extLst>
          </p:cNvPr>
          <p:cNvSpPr>
            <a:spLocks/>
          </p:cNvSpPr>
          <p:nvPr/>
        </p:nvSpPr>
        <p:spPr>
          <a:xfrm>
            <a:off x="6754017" y="1376208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6FD0FD5-64CC-9A31-DED5-83A3A277E71A}"/>
              </a:ext>
            </a:extLst>
          </p:cNvPr>
          <p:cNvSpPr>
            <a:spLocks/>
          </p:cNvSpPr>
          <p:nvPr/>
        </p:nvSpPr>
        <p:spPr>
          <a:xfrm>
            <a:off x="6762406" y="2022580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5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9FAE85-6345-5D43-7C42-7FC59FF6E48F}"/>
              </a:ext>
            </a:extLst>
          </p:cNvPr>
          <p:cNvSpPr/>
          <p:nvPr/>
        </p:nvSpPr>
        <p:spPr>
          <a:xfrm>
            <a:off x="8563949" y="1667518"/>
            <a:ext cx="727863" cy="22642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7B12B4-32C3-ADF8-16CA-15211FE4CA66}"/>
              </a:ext>
            </a:extLst>
          </p:cNvPr>
          <p:cNvSpPr>
            <a:spLocks/>
          </p:cNvSpPr>
          <p:nvPr/>
        </p:nvSpPr>
        <p:spPr>
          <a:xfrm>
            <a:off x="8316343" y="1501593"/>
            <a:ext cx="334800" cy="33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4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321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Open Sans"/>
        <a:ea typeface="맑은 고딕"/>
        <a:cs typeface=""/>
      </a:majorFont>
      <a:minorFont>
        <a:latin typeface="Open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13585</TotalTime>
  <Words>11152</Words>
  <Application>Microsoft Office PowerPoint</Application>
  <PresentationFormat>와이드스크린</PresentationFormat>
  <Paragraphs>1809</Paragraphs>
  <Slides>65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84" baseType="lpstr">
      <vt:lpstr>-2002</vt:lpstr>
      <vt:lpstr>HY견고딕</vt:lpstr>
      <vt:lpstr>inherit</vt:lpstr>
      <vt:lpstr>KoPub돋움체 Bold</vt:lpstr>
      <vt:lpstr>KoPub돋움체 Medium</vt:lpstr>
      <vt:lpstr>Rix고딕 B</vt:lpstr>
      <vt:lpstr>Rix고딕 L</vt:lpstr>
      <vt:lpstr>Rix모던고딕 M</vt:lpstr>
      <vt:lpstr>나눔 고딕</vt:lpstr>
      <vt:lpstr>나눔고딕</vt:lpstr>
      <vt:lpstr>나눔바른고딕</vt:lpstr>
      <vt:lpstr>돋움</vt:lpstr>
      <vt:lpstr>맑은 고딕</vt:lpstr>
      <vt:lpstr>에스코어 드림 3 Light</vt:lpstr>
      <vt:lpstr>에스코어 드림 4 Regular</vt:lpstr>
      <vt:lpstr>Arial</vt:lpstr>
      <vt:lpstr>Calibri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Whang Saehee</dc:creator>
  <cp:lastModifiedBy>hkc cloud11</cp:lastModifiedBy>
  <cp:revision>213</cp:revision>
  <cp:lastPrinted>2022-08-29T06:41:52Z</cp:lastPrinted>
  <dcterms:created xsi:type="dcterms:W3CDTF">2022-08-05T05:32:24Z</dcterms:created>
  <dcterms:modified xsi:type="dcterms:W3CDTF">2022-10-19T11:18:51Z</dcterms:modified>
</cp:coreProperties>
</file>